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7" r:id="rId5"/>
    <p:sldId id="268" r:id="rId6"/>
    <p:sldId id="269" r:id="rId7"/>
    <p:sldId id="261" r:id="rId8"/>
    <p:sldId id="263" r:id="rId9"/>
    <p:sldId id="265" r:id="rId10"/>
    <p:sldId id="264" r:id="rId11"/>
    <p:sldId id="272" r:id="rId12"/>
    <p:sldId id="266" r:id="rId13"/>
    <p:sldId id="273" r:id="rId14"/>
    <p:sldId id="296" r:id="rId15"/>
    <p:sldId id="262" r:id="rId16"/>
    <p:sldId id="274" r:id="rId17"/>
    <p:sldId id="298" r:id="rId18"/>
    <p:sldId id="275" r:id="rId19"/>
    <p:sldId id="297" r:id="rId20"/>
    <p:sldId id="299" r:id="rId21"/>
    <p:sldId id="276" r:id="rId22"/>
    <p:sldId id="277" r:id="rId23"/>
    <p:sldId id="278" r:id="rId24"/>
    <p:sldId id="295" r:id="rId25"/>
    <p:sldId id="279" r:id="rId26"/>
    <p:sldId id="280" r:id="rId27"/>
    <p:sldId id="281" r:id="rId28"/>
    <p:sldId id="282" r:id="rId29"/>
    <p:sldId id="283" r:id="rId30"/>
    <p:sldId id="285" r:id="rId31"/>
    <p:sldId id="284" r:id="rId32"/>
    <p:sldId id="286" r:id="rId33"/>
    <p:sldId id="2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6FDC-EE86-4298-A6B4-1C30CEE7D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6CE63-77DF-46E3-B41B-47356EB3A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5B98A-D887-4C6F-AEF4-A7615804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11807-C051-4EE6-B95C-18FC761DE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5641A-6E83-46BC-914A-69443925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0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47FF-2D42-4F40-9006-4999F788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29E1C-2346-4304-A84D-C376EE8A9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CF680-9620-495B-BD2E-1AE7FDFF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AF3F2-5066-4BB2-95F8-AC4891E6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283AE-F44C-4952-B23A-C9BE0E24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4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D9EC7D-1DF7-400F-8563-06D774FA1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4A140-F902-4B5F-B5F6-99B3DB896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2856-631D-4B9E-9461-7A30B522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0160E-A905-4672-A1BA-36FD5464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055D6-BEF3-4D13-BFB0-3C958AEC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6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2D0B-E5F1-4EB9-A633-B526EE84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414F6-34AF-4A97-A240-4E4F87255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85E2F-E841-4B90-BD83-3311724C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3FFF-5A1C-436C-87D3-8B549411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C3D0-17CB-42B5-9FBB-2A659A0A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5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848F-5A75-484F-811C-FA7921B6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09920-87E3-43E7-9556-48A225EA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14A51-0B38-4A9D-BA37-FACFDF11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FF88E-E385-4AB1-B59E-1EC109582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C5807-B3F3-4BAC-BCF5-F672D963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5495-76FF-41D9-A9E3-D9B4DB48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62B50-C29E-4E52-B674-9E1B02CE9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B81C4-EA7A-4D8A-89EB-3F8BB40EE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5B172-3686-4F30-9527-1A2FD5BD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C09A9-0281-436F-83A6-83D93A84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C134-5039-4B6B-B591-2818B87D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F3EB7-6AF4-4789-A4E9-D86FA5C6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90FFC-3C68-4599-AFA9-AF6645A2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8EEC2-CD25-49A0-A0AA-B90A59FC9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528BF-3806-4041-A586-45F849088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1BF51-6824-466D-B4EB-380F4BC63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7755B5-D1F0-4A6A-A924-55D23D35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7B735-6517-4D01-ACC0-06A3FAFC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F2AEA5-5BE3-4E98-B58E-8747BA9F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5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D454-D15F-455F-9C26-9A731D2E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794675-E65B-4492-8D25-1215C9BF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8D6A4-9A7C-496A-9CB8-E75EB72D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FAC38-69BF-4B45-B29E-420B96BE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7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022EF-CEFF-43F7-8F5E-DE6DEE56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D0221-406C-4E49-AB82-E9E1A761A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E9749-55B6-409C-9759-AA13E767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2B8E-DFA9-49ED-A732-A3FB9F6F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88E5-23B4-407B-9F51-CBD52FABD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A499C-3471-4B40-AE33-F4756B09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D3F9D-D596-4C78-89BF-E48DAD0A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C895D-843D-4BFE-A380-EC4CF845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AB425-7732-48DD-9E01-3E2BA278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CF12-7448-450D-A23E-EA3B3BCBC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26E7C-629C-4DF4-A023-E4F821A3E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FC15C9-2C84-4455-BD92-E057D006D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E785B-CF70-4638-8B1F-787DFC28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5813-752A-48EF-9291-AA722A62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19466-8F77-4874-985A-BBDBDF8A0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6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3FDB71-B3AD-495F-8A15-2585DBD3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63DCE-3D0E-4C95-823A-AF45AB9A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5FA04-F58A-48F8-9061-92D7865E6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0578F-036F-4F8B-B141-95E6DF5EC505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6BE92-503E-441C-A8B3-FC6927EE8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2F841-A997-4EAD-95F4-09EF7BE3D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2EB83-773C-454D-8644-1678FFFBC77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2665-0893-44BD-BFF5-5C1BCD41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64" y="264131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latin typeface="Nimbus Sans" panose="00000500000000000000" pitchFamily="2" charset="0"/>
              </a:rPr>
              <a:t>Multi-lens ultrasound arrays enable large scale three-dimensional micro-vascularization characterization over whole organs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99135-2931-4B4F-91F1-6AB0119469FD}"/>
              </a:ext>
            </a:extLst>
          </p:cNvPr>
          <p:cNvCxnSpPr/>
          <p:nvPr/>
        </p:nvCxnSpPr>
        <p:spPr>
          <a:xfrm>
            <a:off x="117734" y="4501360"/>
            <a:ext cx="94108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68EF263-D5F5-4C98-84DA-49DD03186C86}"/>
              </a:ext>
            </a:extLst>
          </p:cNvPr>
          <p:cNvSpPr/>
          <p:nvPr/>
        </p:nvSpPr>
        <p:spPr>
          <a:xfrm>
            <a:off x="265554" y="4648149"/>
            <a:ext cx="9410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Nabil </a:t>
            </a:r>
            <a:r>
              <a:rPr lang="en-US" b="1" dirty="0" err="1">
                <a:latin typeface="Nimbus Sans" panose="00000500000000000000" pitchFamily="2" charset="0"/>
              </a:rPr>
              <a:t>Haidour</a:t>
            </a:r>
            <a:r>
              <a:rPr lang="en-US" b="1" dirty="0">
                <a:latin typeface="Nimbus Sans" panose="00000500000000000000" pitchFamily="2" charset="0"/>
              </a:rPr>
              <a:t> , Hugues Favre  , Philippe Mateo, Juliette </a:t>
            </a:r>
            <a:r>
              <a:rPr lang="en-US" b="1" dirty="0" err="1">
                <a:latin typeface="Nimbus Sans" panose="00000500000000000000" pitchFamily="2" charset="0"/>
              </a:rPr>
              <a:t>Reydet</a:t>
            </a:r>
            <a:r>
              <a:rPr lang="en-US" b="1" dirty="0">
                <a:latin typeface="Nimbus Sans" panose="00000500000000000000" pitchFamily="2" charset="0"/>
              </a:rPr>
              <a:t> , Alain </a:t>
            </a:r>
            <a:r>
              <a:rPr lang="en-US" b="1" dirty="0" err="1">
                <a:latin typeface="Nimbus Sans" panose="00000500000000000000" pitchFamily="2" charset="0"/>
              </a:rPr>
              <a:t>Bizé</a:t>
            </a:r>
            <a:r>
              <a:rPr lang="en-US" b="1" dirty="0">
                <a:latin typeface="Nimbus Sans" panose="00000500000000000000" pitchFamily="2" charset="0"/>
              </a:rPr>
              <a:t> , Lucien </a:t>
            </a:r>
            <a:r>
              <a:rPr lang="en-US" b="1" dirty="0" err="1">
                <a:latin typeface="Nimbus Sans" panose="00000500000000000000" pitchFamily="2" charset="0"/>
              </a:rPr>
              <a:t>Sambin</a:t>
            </a:r>
            <a:r>
              <a:rPr lang="en-US" b="1" dirty="0">
                <a:latin typeface="Nimbus Sans" panose="00000500000000000000" pitchFamily="2" charset="0"/>
              </a:rPr>
              <a:t> , </a:t>
            </a:r>
            <a:r>
              <a:rPr lang="en-US" b="1" dirty="0" err="1">
                <a:latin typeface="Nimbus Sans" panose="00000500000000000000" pitchFamily="2" charset="0"/>
              </a:rPr>
              <a:t>Jianping</a:t>
            </a:r>
            <a:r>
              <a:rPr lang="en-US" b="1" dirty="0">
                <a:latin typeface="Nimbus Sans" panose="00000500000000000000" pitchFamily="2" charset="0"/>
              </a:rPr>
              <a:t> Dai , Paul-Matthieu </a:t>
            </a:r>
            <a:r>
              <a:rPr lang="en-US" b="1" dirty="0" err="1">
                <a:latin typeface="Nimbus Sans" panose="00000500000000000000" pitchFamily="2" charset="0"/>
              </a:rPr>
              <a:t>Chiaroni</a:t>
            </a:r>
            <a:r>
              <a:rPr lang="en-US" b="1" dirty="0">
                <a:latin typeface="Nimbus Sans" panose="00000500000000000000" pitchFamily="2" charset="0"/>
              </a:rPr>
              <a:t>, Bijan </a:t>
            </a:r>
            <a:r>
              <a:rPr lang="en-US" b="1" dirty="0" err="1">
                <a:latin typeface="Nimbus Sans" panose="00000500000000000000" pitchFamily="2" charset="0"/>
              </a:rPr>
              <a:t>Ghaleh</a:t>
            </a:r>
            <a:r>
              <a:rPr lang="en-US" b="1" dirty="0">
                <a:latin typeface="Nimbus Sans" panose="00000500000000000000" pitchFamily="2" charset="0"/>
              </a:rPr>
              <a:t> , Mathieu </a:t>
            </a:r>
            <a:r>
              <a:rPr lang="en-US" b="1" dirty="0" err="1">
                <a:latin typeface="Nimbus Sans" panose="00000500000000000000" pitchFamily="2" charset="0"/>
              </a:rPr>
              <a:t>Pernot</a:t>
            </a:r>
            <a:r>
              <a:rPr lang="en-US" b="1" dirty="0">
                <a:latin typeface="Nimbus Sans" panose="00000500000000000000" pitchFamily="2" charset="0"/>
              </a:rPr>
              <a:t> , </a:t>
            </a:r>
            <a:r>
              <a:rPr lang="en-US" b="1" dirty="0" err="1">
                <a:latin typeface="Nimbus Sans" panose="00000500000000000000" pitchFamily="2" charset="0"/>
              </a:rPr>
              <a:t>Mickael</a:t>
            </a:r>
            <a:r>
              <a:rPr lang="en-US" b="1" dirty="0">
                <a:latin typeface="Nimbus Sans" panose="00000500000000000000" pitchFamily="2" charset="0"/>
              </a:rPr>
              <a:t> </a:t>
            </a:r>
            <a:r>
              <a:rPr lang="en-US" b="1" dirty="0" err="1">
                <a:latin typeface="Nimbus Sans" panose="00000500000000000000" pitchFamily="2" charset="0"/>
              </a:rPr>
              <a:t>Tanter</a:t>
            </a:r>
            <a:r>
              <a:rPr lang="en-US" b="1" dirty="0">
                <a:latin typeface="Nimbus Sans" panose="00000500000000000000" pitchFamily="2" charset="0"/>
              </a:rPr>
              <a:t> &amp; Clement </a:t>
            </a:r>
            <a:r>
              <a:rPr lang="en-US" b="1" dirty="0" err="1">
                <a:latin typeface="Nimbus Sans" panose="00000500000000000000" pitchFamily="2" charset="0"/>
              </a:rPr>
              <a:t>Papadacci</a:t>
            </a:r>
            <a:r>
              <a:rPr lang="en-US" b="1" dirty="0">
                <a:latin typeface="Nimbus Sans" panose="00000500000000000000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8A5BC-A1E3-4A01-BB5E-30AFF86855C6}"/>
              </a:ext>
            </a:extLst>
          </p:cNvPr>
          <p:cNvSpPr txBox="1"/>
          <p:nvPr/>
        </p:nvSpPr>
        <p:spPr>
          <a:xfrm>
            <a:off x="213870" y="5773722"/>
            <a:ext cx="100335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1 Institute Physics for Medicine Paris – INSERM, ESPCI Paris-PSL, CNRS, Paris, France. 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2 INSERM U955-IMRB, University Paris-Est Creteil, National Veterinary School of </a:t>
            </a:r>
            <a:r>
              <a:rPr lang="en-US" sz="1400" b="1" dirty="0" err="1">
                <a:latin typeface="Nimbus Sans" panose="00000500000000000000" pitchFamily="2" charset="0"/>
              </a:rPr>
              <a:t>Alfort</a:t>
            </a:r>
            <a:r>
              <a:rPr lang="en-US" sz="1400" b="1" dirty="0">
                <a:latin typeface="Nimbus Sans" panose="00000500000000000000" pitchFamily="2" charset="0"/>
              </a:rPr>
              <a:t>, Paris, France. 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3 Interventional Cardiology Department, Henri </a:t>
            </a:r>
            <a:r>
              <a:rPr lang="en-US" sz="1400" b="1" dirty="0" err="1">
                <a:latin typeface="Nimbus Sans" panose="00000500000000000000" pitchFamily="2" charset="0"/>
              </a:rPr>
              <a:t>Mondor</a:t>
            </a:r>
            <a:r>
              <a:rPr lang="en-US" sz="1400" b="1" dirty="0">
                <a:latin typeface="Nimbus Sans" panose="00000500000000000000" pitchFamily="2" charset="0"/>
              </a:rPr>
              <a:t> Hospital, Creteil, France. e-mail: clement.papadacci@espci.fr</a:t>
            </a:r>
          </a:p>
        </p:txBody>
      </p:sp>
    </p:spTree>
    <p:extLst>
      <p:ext uri="{BB962C8B-B14F-4D97-AF65-F5344CB8AC3E}">
        <p14:creationId xmlns:p14="http://schemas.microsoft.com/office/powerpoint/2010/main" val="51916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7356C9-6A46-4F4D-B953-8E35F9E09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91" b="73677"/>
          <a:stretch/>
        </p:blipFill>
        <p:spPr>
          <a:xfrm>
            <a:off x="2292767" y="1059792"/>
            <a:ext cx="1573646" cy="851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2F06A7-3823-4370-B3A1-FC6854E5A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275" y="2158456"/>
            <a:ext cx="1325354" cy="1000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81C944-C2BD-4286-B0FF-866FEE085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521" y="1100474"/>
            <a:ext cx="2982863" cy="23291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37BDB3-17DC-462E-87C0-3D4B361F31EB}"/>
              </a:ext>
            </a:extLst>
          </p:cNvPr>
          <p:cNvSpPr txBox="1"/>
          <p:nvPr/>
        </p:nvSpPr>
        <p:spPr>
          <a:xfrm>
            <a:off x="6453928" y="824137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Nimbus Sans" panose="00000500000000000000" pitchFamily="2" charset="0"/>
              </a:rPr>
              <a:t>B-Mode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AA2A8-A40F-45AA-B365-FE710CFC9F1C}"/>
              </a:ext>
            </a:extLst>
          </p:cNvPr>
          <p:cNvSpPr txBox="1"/>
          <p:nvPr/>
        </p:nvSpPr>
        <p:spPr>
          <a:xfrm>
            <a:off x="8730100" y="1758148"/>
            <a:ext cx="2957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latin typeface="Nimbus Sans" panose="00000500000000000000" pitchFamily="2" charset="0"/>
              </a:rPr>
              <a:t>That is speckle </a:t>
            </a:r>
          </a:p>
          <a:p>
            <a:r>
              <a:rPr lang="en-US" sz="1400" b="1" dirty="0">
                <a:solidFill>
                  <a:srgbClr val="00B0F0"/>
                </a:solidFill>
                <a:latin typeface="Nimbus Sans" panose="00000500000000000000" pitchFamily="2" charset="0"/>
              </a:rPr>
              <a:t>Interference of scattered waves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C5F7E7-C964-4312-90A7-B4357AF403E7}"/>
              </a:ext>
            </a:extLst>
          </p:cNvPr>
          <p:cNvSpPr/>
          <p:nvPr/>
        </p:nvSpPr>
        <p:spPr>
          <a:xfrm>
            <a:off x="130604" y="215430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Some Basics before ULM</a:t>
            </a:r>
          </a:p>
        </p:txBody>
      </p:sp>
    </p:spTree>
    <p:extLst>
      <p:ext uri="{BB962C8B-B14F-4D97-AF65-F5344CB8AC3E}">
        <p14:creationId xmlns:p14="http://schemas.microsoft.com/office/powerpoint/2010/main" val="48007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5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Ultrasound Localization Microscopy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AD687A-98E2-468C-90C1-7C4ED8EC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94" y="1091471"/>
            <a:ext cx="3174867" cy="21873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55FED0-B64F-4227-92AC-D93CA0FA8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031" y="1306706"/>
            <a:ext cx="2095705" cy="17569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B8542B-3407-42DB-9BB2-B260B3C8C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" y="1359702"/>
            <a:ext cx="3328298" cy="15502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7E499F-8DB2-4076-AEFB-205613ECB3F7}"/>
              </a:ext>
            </a:extLst>
          </p:cNvPr>
          <p:cNvSpPr txBox="1"/>
          <p:nvPr/>
        </p:nvSpPr>
        <p:spPr>
          <a:xfrm>
            <a:off x="1457643" y="937582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1) experimental setup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00B2C8-279C-4FFF-80F3-A1D3CD76A6CE}"/>
              </a:ext>
            </a:extLst>
          </p:cNvPr>
          <p:cNvSpPr txBox="1"/>
          <p:nvPr/>
        </p:nvSpPr>
        <p:spPr>
          <a:xfrm>
            <a:off x="5231717" y="783694"/>
            <a:ext cx="250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2) ULM processing pipeline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53A113-A01C-4DF8-9FA3-3487A08930D4}"/>
              </a:ext>
            </a:extLst>
          </p:cNvPr>
          <p:cNvSpPr txBox="1"/>
          <p:nvPr/>
        </p:nvSpPr>
        <p:spPr>
          <a:xfrm>
            <a:off x="9258802" y="1043767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3) ULM Maps</a:t>
            </a:r>
          </a:p>
        </p:txBody>
      </p:sp>
    </p:spTree>
    <p:extLst>
      <p:ext uri="{BB962C8B-B14F-4D97-AF65-F5344CB8AC3E}">
        <p14:creationId xmlns:p14="http://schemas.microsoft.com/office/powerpoint/2010/main" val="1118156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5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Ultrasound Localization Microscopy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AD687A-98E2-468C-90C1-7C4ED8EC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94" y="1091471"/>
            <a:ext cx="3174867" cy="21873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55FED0-B64F-4227-92AC-D93CA0FA8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031" y="1306706"/>
            <a:ext cx="2095705" cy="17569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B8542B-3407-42DB-9BB2-B260B3C8C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26" y="1359702"/>
            <a:ext cx="3328298" cy="15502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7E499F-8DB2-4076-AEFB-205613ECB3F7}"/>
              </a:ext>
            </a:extLst>
          </p:cNvPr>
          <p:cNvSpPr txBox="1"/>
          <p:nvPr/>
        </p:nvSpPr>
        <p:spPr>
          <a:xfrm>
            <a:off x="1457643" y="937582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1) experimental setup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00B2C8-279C-4FFF-80F3-A1D3CD76A6CE}"/>
              </a:ext>
            </a:extLst>
          </p:cNvPr>
          <p:cNvSpPr txBox="1"/>
          <p:nvPr/>
        </p:nvSpPr>
        <p:spPr>
          <a:xfrm>
            <a:off x="5231717" y="783694"/>
            <a:ext cx="250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2) ULM processing pipeline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53A113-A01C-4DF8-9FA3-3487A08930D4}"/>
              </a:ext>
            </a:extLst>
          </p:cNvPr>
          <p:cNvSpPr txBox="1"/>
          <p:nvPr/>
        </p:nvSpPr>
        <p:spPr>
          <a:xfrm>
            <a:off x="9258802" y="1043767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3) ULM Maps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4381FA-A208-456A-B7B1-2C9AC2D4C0BF}"/>
              </a:ext>
            </a:extLst>
          </p:cNvPr>
          <p:cNvSpPr/>
          <p:nvPr/>
        </p:nvSpPr>
        <p:spPr>
          <a:xfrm>
            <a:off x="130604" y="3326632"/>
            <a:ext cx="2635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Nimbus Sans" panose="00000500000000000000" pitchFamily="2" charset="0"/>
              </a:rPr>
              <a:t>Why microbubbles?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B315DC-8877-470A-992F-CBFA91CCC7C5}"/>
              </a:ext>
            </a:extLst>
          </p:cNvPr>
          <p:cNvSpPr/>
          <p:nvPr/>
        </p:nvSpPr>
        <p:spPr>
          <a:xfrm>
            <a:off x="437214" y="3712246"/>
            <a:ext cx="666881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They stay </a:t>
            </a:r>
            <a:r>
              <a:rPr lang="en-US" sz="1400" b="1" dirty="0">
                <a:latin typeface="Nimbus Sans" panose="00000500000000000000" pitchFamily="2" charset="0"/>
              </a:rPr>
              <a:t>in the blood pool</a:t>
            </a:r>
          </a:p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Very strong ultrasound </a:t>
            </a:r>
            <a:r>
              <a:rPr lang="en-US" sz="1400" dirty="0" err="1">
                <a:latin typeface="Nimbus Sans" panose="00000500000000000000" pitchFamily="2" charset="0"/>
              </a:rPr>
              <a:t>scatterers</a:t>
            </a:r>
            <a:endParaRPr lang="en-US" sz="1400" dirty="0">
              <a:latin typeface="Nimbus Sans" panose="00000500000000000000" pitchFamily="2" charset="0"/>
            </a:endParaRPr>
          </a:p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Tiny size (~1–5 µm radius) : behave like </a:t>
            </a:r>
            <a:r>
              <a:rPr lang="en-US" sz="1400" b="1" dirty="0">
                <a:latin typeface="Nimbus Sans" panose="00000500000000000000" pitchFamily="2" charset="0"/>
              </a:rPr>
              <a:t>point </a:t>
            </a:r>
            <a:r>
              <a:rPr lang="en-US" sz="1400" b="1" dirty="0" err="1">
                <a:latin typeface="Nimbus Sans" panose="00000500000000000000" pitchFamily="2" charset="0"/>
              </a:rPr>
              <a:t>scatterers</a:t>
            </a:r>
            <a:r>
              <a:rPr lang="en-US" sz="1400" dirty="0">
                <a:latin typeface="Nimbus Sans" panose="00000500000000000000" pitchFamily="2" charset="0"/>
              </a:rPr>
              <a:t> at MHz frequencies</a:t>
            </a:r>
          </a:p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Gas-filled core : </a:t>
            </a:r>
            <a:r>
              <a:rPr lang="en-US" sz="1400" b="1" dirty="0">
                <a:latin typeface="Nimbus Sans" panose="00000500000000000000" pitchFamily="2" charset="0"/>
              </a:rPr>
              <a:t>huge acoustic impedance mismatch</a:t>
            </a:r>
            <a:r>
              <a:rPr lang="en-US" sz="1400" dirty="0">
                <a:latin typeface="Nimbus Sans" panose="00000500000000000000" pitchFamily="2" charset="0"/>
              </a:rPr>
              <a:t> with Blood/tissue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71930B-4076-4D11-A9F9-710E9C279515}"/>
              </a:ext>
            </a:extLst>
          </p:cNvPr>
          <p:cNvSpPr/>
          <p:nvPr/>
        </p:nvSpPr>
        <p:spPr>
          <a:xfrm>
            <a:off x="130604" y="4729454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Nimbus Sans" panose="00000500000000000000" pitchFamily="2" charset="0"/>
              </a:rPr>
              <a:t>Acoustic impedance: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2D514-35CC-41CF-B5D4-8831091E7D75}"/>
                  </a:ext>
                </a:extLst>
              </p:cNvPr>
              <p:cNvSpPr/>
              <p:nvPr/>
            </p:nvSpPr>
            <p:spPr>
              <a:xfrm>
                <a:off x="2617606" y="4723110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72D514-35CC-41CF-B5D4-8831091E7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606" y="4723110"/>
                <a:ext cx="103105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1AD248B7-9A8D-425F-9404-93281FDF142A}"/>
              </a:ext>
            </a:extLst>
          </p:cNvPr>
          <p:cNvSpPr/>
          <p:nvPr/>
        </p:nvSpPr>
        <p:spPr>
          <a:xfrm>
            <a:off x="3771620" y="4745784"/>
            <a:ext cx="3058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ρ = density, c = speed of sound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0BAC599-5D81-4C79-95FF-2BF80BD9A4B3}"/>
                  </a:ext>
                </a:extLst>
              </p:cNvPr>
              <p:cNvSpPr/>
              <p:nvPr/>
            </p:nvSpPr>
            <p:spPr>
              <a:xfrm>
                <a:off x="681642" y="5291628"/>
                <a:ext cx="25985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sz="1400" dirty="0"/>
                  <a:t>ρ ≈ 1000 </a:t>
                </a:r>
                <a:r>
                  <a:rPr lang="en-US" sz="1400" dirty="0"/>
                  <a:t>kg/m³, c ≈ 1540 m/s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𝑡𝑖𝑠𝑠𝑢𝑒</m:t>
                        </m:r>
                      </m:sub>
                    </m:sSub>
                  </m:oMath>
                </a14:m>
                <a:r>
                  <a:rPr lang="en-US" sz="1400" dirty="0"/>
                  <a:t>​≈1.5MRayl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0BAC599-5D81-4C79-95FF-2BF80BD9A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42" y="5291628"/>
                <a:ext cx="2598596" cy="523220"/>
              </a:xfrm>
              <a:prstGeom prst="rect">
                <a:avLst/>
              </a:prstGeom>
              <a:blipFill>
                <a:blip r:embed="rId6"/>
                <a:stretch>
                  <a:fillRect l="-469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75BAB3B2-1C9E-4F0E-9F88-0DC4EB77C755}"/>
              </a:ext>
            </a:extLst>
          </p:cNvPr>
          <p:cNvSpPr/>
          <p:nvPr/>
        </p:nvSpPr>
        <p:spPr>
          <a:xfrm>
            <a:off x="3464126" y="5759914"/>
            <a:ext cx="2207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Reflection coefficient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F3819-A3C8-48DD-8B79-2F86C55F92A7}"/>
                  </a:ext>
                </a:extLst>
              </p:cNvPr>
              <p:cNvSpPr txBox="1"/>
              <p:nvPr/>
            </p:nvSpPr>
            <p:spPr>
              <a:xfrm>
                <a:off x="5680521" y="5632660"/>
                <a:ext cx="1824538" cy="565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𝑡𝑖𝑠𝑠𝑢𝑒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𝑡𝑖𝑠𝑠𝑢𝑒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2F3819-A3C8-48DD-8B79-2F86C55F9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521" y="5632660"/>
                <a:ext cx="1824538" cy="5654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A39987E-8E7A-4074-B20B-0A578BB0305C}"/>
              </a:ext>
            </a:extLst>
          </p:cNvPr>
          <p:cNvSpPr/>
          <p:nvPr/>
        </p:nvSpPr>
        <p:spPr>
          <a:xfrm>
            <a:off x="7901224" y="5632660"/>
            <a:ext cx="3985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 Sans" panose="00000500000000000000" pitchFamily="2" charset="0"/>
              </a:rPr>
              <a:t>Bubble–tissue interface : ∣R∣≈1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 Sans" panose="00000500000000000000" pitchFamily="2" charset="0"/>
              </a:rPr>
              <a:t>≈99.9% of the intensity is reflected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50A13F-BEFB-4B97-B48F-3F795DDD6B22}"/>
              </a:ext>
            </a:extLst>
          </p:cNvPr>
          <p:cNvSpPr/>
          <p:nvPr/>
        </p:nvSpPr>
        <p:spPr>
          <a:xfrm>
            <a:off x="6096000" y="6376572"/>
            <a:ext cx="594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Nimbus Sans" panose="00000500000000000000" pitchFamily="2" charset="0"/>
              </a:rPr>
              <a:t>Bubbles look extremely bright in ultrasound images.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1C6AE6-42B8-4FC8-9F99-94A1228E53BD}"/>
              </a:ext>
            </a:extLst>
          </p:cNvPr>
          <p:cNvSpPr/>
          <p:nvPr/>
        </p:nvSpPr>
        <p:spPr>
          <a:xfrm>
            <a:off x="437214" y="5032704"/>
            <a:ext cx="1207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Soft tissue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D866EC-00A1-4B9D-A7C3-979E27A504EA}"/>
                  </a:ext>
                </a:extLst>
              </p:cNvPr>
              <p:cNvSpPr/>
              <p:nvPr/>
            </p:nvSpPr>
            <p:spPr>
              <a:xfrm>
                <a:off x="681642" y="6174290"/>
                <a:ext cx="236936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sz="1400" dirty="0"/>
                  <a:t>ρ ≈ 1.2 </a:t>
                </a:r>
                <a:r>
                  <a:rPr lang="en-US" sz="1400" dirty="0"/>
                  <a:t>kg/m³, c ≈ 340 m/s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</m:oMath>
                </a14:m>
                <a:r>
                  <a:rPr lang="en-US" sz="1400" dirty="0"/>
                  <a:t>​≈0.0004MRayl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D866EC-00A1-4B9D-A7C3-979E27A50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42" y="6174290"/>
                <a:ext cx="2369367" cy="523220"/>
              </a:xfrm>
              <a:prstGeom prst="rect">
                <a:avLst/>
              </a:prstGeom>
              <a:blipFill>
                <a:blip r:embed="rId8"/>
                <a:stretch>
                  <a:fillRect l="-515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F079642-7509-49C8-BC08-56EDBB3D94D4}"/>
              </a:ext>
            </a:extLst>
          </p:cNvPr>
          <p:cNvSpPr/>
          <p:nvPr/>
        </p:nvSpPr>
        <p:spPr>
          <a:xfrm>
            <a:off x="437214" y="5915366"/>
            <a:ext cx="998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Bubbles :</a:t>
            </a:r>
          </a:p>
        </p:txBody>
      </p:sp>
    </p:spTree>
    <p:extLst>
      <p:ext uri="{BB962C8B-B14F-4D97-AF65-F5344CB8AC3E}">
        <p14:creationId xmlns:p14="http://schemas.microsoft.com/office/powerpoint/2010/main" val="2459062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5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Ultrasound Localization Microscopy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4E399-6F0E-4234-BFD5-A066BFE1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254" y="1113965"/>
            <a:ext cx="3562533" cy="1301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3EC028-7752-485C-A9B3-001D4044BA15}"/>
              </a:ext>
            </a:extLst>
          </p:cNvPr>
          <p:cNvSpPr/>
          <p:nvPr/>
        </p:nvSpPr>
        <p:spPr>
          <a:xfrm>
            <a:off x="1049123" y="2471447"/>
            <a:ext cx="21428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effectLst/>
                <a:latin typeface="Arial" panose="020B0604020202020204" pitchFamily="34" charset="0"/>
              </a:rPr>
              <a:t>Errico</a:t>
            </a:r>
            <a:r>
              <a:rPr lang="en-US" sz="1050" dirty="0">
                <a:effectLst/>
                <a:latin typeface="Arial" panose="020B0604020202020204" pitchFamily="34" charset="0"/>
              </a:rPr>
              <a:t> et al,</a:t>
            </a:r>
            <a:endParaRPr lang="en-US" sz="105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ECF91F-1FA5-4760-9000-2FC973D2879C}"/>
              </a:ext>
            </a:extLst>
          </p:cNvPr>
          <p:cNvSpPr/>
          <p:nvPr/>
        </p:nvSpPr>
        <p:spPr>
          <a:xfrm>
            <a:off x="3899254" y="2479141"/>
            <a:ext cx="21428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J. </a:t>
            </a:r>
            <a:r>
              <a:rPr lang="en-US" sz="1050" dirty="0" err="1">
                <a:latin typeface="Arial" panose="020B0604020202020204" pitchFamily="34" charset="0"/>
              </a:rPr>
              <a:t>Foiret</a:t>
            </a:r>
            <a:r>
              <a:rPr lang="en-US" sz="1050" dirty="0">
                <a:latin typeface="Arial" panose="020B0604020202020204" pitchFamily="34" charset="0"/>
              </a:rPr>
              <a:t> et al,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4F4DF4-5EE6-4B67-BFA7-1B46F4CD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061" y="943272"/>
            <a:ext cx="1994002" cy="16447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AEEB7F-9DC9-4AA7-9087-F52CEB1362C2}"/>
              </a:ext>
            </a:extLst>
          </p:cNvPr>
          <p:cNvSpPr/>
          <p:nvPr/>
        </p:nvSpPr>
        <p:spPr>
          <a:xfrm>
            <a:off x="8169061" y="2564585"/>
            <a:ext cx="152157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latin typeface="Arial" panose="020B0604020202020204" pitchFamily="34" charset="0"/>
              </a:rPr>
              <a:t>Noémi</a:t>
            </a:r>
            <a:r>
              <a:rPr lang="en-US" sz="1050" dirty="0">
                <a:latin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</a:rPr>
              <a:t>Renaudin</a:t>
            </a:r>
            <a:r>
              <a:rPr lang="en-US" sz="1050" dirty="0">
                <a:latin typeface="Arial" panose="020B0604020202020204" pitchFamily="34" charset="0"/>
              </a:rPr>
              <a:t> et al,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81313A-3EA1-493C-BC6B-DA809ACDF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70" y="2940047"/>
            <a:ext cx="2238118" cy="1749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1D9F7F-4738-43B9-AB6B-E491E29070D3}"/>
              </a:ext>
            </a:extLst>
          </p:cNvPr>
          <p:cNvSpPr/>
          <p:nvPr/>
        </p:nvSpPr>
        <p:spPr>
          <a:xfrm>
            <a:off x="785870" y="4689066"/>
            <a:ext cx="16626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Alexandre </a:t>
            </a:r>
            <a:r>
              <a:rPr lang="en-US" sz="1050" dirty="0" err="1">
                <a:latin typeface="Arial" panose="020B0604020202020204" pitchFamily="34" charset="0"/>
              </a:rPr>
              <a:t>Corazza</a:t>
            </a:r>
            <a:r>
              <a:rPr lang="en-US" sz="1050" dirty="0">
                <a:latin typeface="Arial" panose="020B0604020202020204" pitchFamily="34" charset="0"/>
              </a:rPr>
              <a:t> et al,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D7C56A-C9E5-48F3-9E45-AB9BBE808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14" y="802746"/>
            <a:ext cx="2292854" cy="1687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D9461-A038-4F98-A276-877435044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63" y="3009793"/>
            <a:ext cx="2656837" cy="151552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35247FC-70B5-441C-80C4-896F97921D66}"/>
              </a:ext>
            </a:extLst>
          </p:cNvPr>
          <p:cNvSpPr/>
          <p:nvPr/>
        </p:nvSpPr>
        <p:spPr>
          <a:xfrm>
            <a:off x="3642263" y="4627448"/>
            <a:ext cx="15167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Baptiste HEILES et al,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60C324-9F62-435A-B7AE-D6E4196A714C}"/>
              </a:ext>
            </a:extLst>
          </p:cNvPr>
          <p:cNvSpPr/>
          <p:nvPr/>
        </p:nvSpPr>
        <p:spPr>
          <a:xfrm>
            <a:off x="6917375" y="3598486"/>
            <a:ext cx="4221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b="1" dirty="0">
                <a:latin typeface="Nimbus Sans" panose="00000500000000000000" pitchFamily="2" charset="0"/>
              </a:rPr>
              <a:t>Used mainly in small animals</a:t>
            </a:r>
          </a:p>
          <a:p>
            <a:r>
              <a:rPr lang="en-US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b="1" dirty="0">
                <a:latin typeface="Nimbus Sans" panose="00000500000000000000" pitchFamily="2" charset="0"/>
              </a:rPr>
              <a:t>Typically 2D or small 3D volumes</a:t>
            </a:r>
          </a:p>
        </p:txBody>
      </p:sp>
    </p:spTree>
    <p:extLst>
      <p:ext uri="{BB962C8B-B14F-4D97-AF65-F5344CB8AC3E}">
        <p14:creationId xmlns:p14="http://schemas.microsoft.com/office/powerpoint/2010/main" val="377098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C6C154A-F3CF-4AB6-883F-87631EBB2F1C}"/>
              </a:ext>
            </a:extLst>
          </p:cNvPr>
          <p:cNvSpPr/>
          <p:nvPr/>
        </p:nvSpPr>
        <p:spPr>
          <a:xfrm>
            <a:off x="6794938" y="5287641"/>
            <a:ext cx="4429028" cy="1191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5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Ultrasound Localization Microscopy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4E399-6F0E-4234-BFD5-A066BFE1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254" y="1113965"/>
            <a:ext cx="3562533" cy="1301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3EC028-7752-485C-A9B3-001D4044BA15}"/>
              </a:ext>
            </a:extLst>
          </p:cNvPr>
          <p:cNvSpPr/>
          <p:nvPr/>
        </p:nvSpPr>
        <p:spPr>
          <a:xfrm>
            <a:off x="1049123" y="2471447"/>
            <a:ext cx="21428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effectLst/>
                <a:latin typeface="Arial" panose="020B0604020202020204" pitchFamily="34" charset="0"/>
              </a:rPr>
              <a:t>Errico</a:t>
            </a:r>
            <a:r>
              <a:rPr lang="en-US" sz="1050" dirty="0">
                <a:effectLst/>
                <a:latin typeface="Arial" panose="020B0604020202020204" pitchFamily="34" charset="0"/>
              </a:rPr>
              <a:t> et al,</a:t>
            </a:r>
            <a:endParaRPr lang="en-US" sz="105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ECF91F-1FA5-4760-9000-2FC973D2879C}"/>
              </a:ext>
            </a:extLst>
          </p:cNvPr>
          <p:cNvSpPr/>
          <p:nvPr/>
        </p:nvSpPr>
        <p:spPr>
          <a:xfrm>
            <a:off x="3899254" y="2479141"/>
            <a:ext cx="21428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J. </a:t>
            </a:r>
            <a:r>
              <a:rPr lang="en-US" sz="1050" dirty="0" err="1">
                <a:latin typeface="Arial" panose="020B0604020202020204" pitchFamily="34" charset="0"/>
              </a:rPr>
              <a:t>Foiret</a:t>
            </a:r>
            <a:r>
              <a:rPr lang="en-US" sz="1050" dirty="0">
                <a:latin typeface="Arial" panose="020B0604020202020204" pitchFamily="34" charset="0"/>
              </a:rPr>
              <a:t> et al,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4F4DF4-5EE6-4B67-BFA7-1B46F4CDE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061" y="943272"/>
            <a:ext cx="1994002" cy="16447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AEEB7F-9DC9-4AA7-9087-F52CEB1362C2}"/>
              </a:ext>
            </a:extLst>
          </p:cNvPr>
          <p:cNvSpPr/>
          <p:nvPr/>
        </p:nvSpPr>
        <p:spPr>
          <a:xfrm>
            <a:off x="8169061" y="2564585"/>
            <a:ext cx="152157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latin typeface="Arial" panose="020B0604020202020204" pitchFamily="34" charset="0"/>
              </a:rPr>
              <a:t>Noémi</a:t>
            </a:r>
            <a:r>
              <a:rPr lang="en-US" sz="1050" dirty="0">
                <a:latin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</a:rPr>
              <a:t>Renaudin</a:t>
            </a:r>
            <a:r>
              <a:rPr lang="en-US" sz="1050" dirty="0">
                <a:latin typeface="Arial" panose="020B0604020202020204" pitchFamily="34" charset="0"/>
              </a:rPr>
              <a:t> et al,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81313A-3EA1-493C-BC6B-DA809ACDF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70" y="2940047"/>
            <a:ext cx="2238118" cy="1749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1D9F7F-4738-43B9-AB6B-E491E29070D3}"/>
              </a:ext>
            </a:extLst>
          </p:cNvPr>
          <p:cNvSpPr/>
          <p:nvPr/>
        </p:nvSpPr>
        <p:spPr>
          <a:xfrm>
            <a:off x="785870" y="4689066"/>
            <a:ext cx="16626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Alexandre </a:t>
            </a:r>
            <a:r>
              <a:rPr lang="en-US" sz="1050" dirty="0" err="1">
                <a:latin typeface="Arial" panose="020B0604020202020204" pitchFamily="34" charset="0"/>
              </a:rPr>
              <a:t>Corazza</a:t>
            </a:r>
            <a:r>
              <a:rPr lang="en-US" sz="1050" dirty="0">
                <a:latin typeface="Arial" panose="020B0604020202020204" pitchFamily="34" charset="0"/>
              </a:rPr>
              <a:t> et al,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D7C56A-C9E5-48F3-9E45-AB9BBE808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14" y="802746"/>
            <a:ext cx="2292854" cy="16874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1D9461-A038-4F98-A276-877435044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263" y="3009793"/>
            <a:ext cx="2656837" cy="151552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35247FC-70B5-441C-80C4-896F97921D66}"/>
              </a:ext>
            </a:extLst>
          </p:cNvPr>
          <p:cNvSpPr/>
          <p:nvPr/>
        </p:nvSpPr>
        <p:spPr>
          <a:xfrm>
            <a:off x="3642263" y="4627448"/>
            <a:ext cx="15167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Baptiste HEILES et al,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60C324-9F62-435A-B7AE-D6E4196A714C}"/>
              </a:ext>
            </a:extLst>
          </p:cNvPr>
          <p:cNvSpPr/>
          <p:nvPr/>
        </p:nvSpPr>
        <p:spPr>
          <a:xfrm>
            <a:off x="6917375" y="3598486"/>
            <a:ext cx="4221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b="1" dirty="0">
                <a:latin typeface="Nimbus Sans" panose="00000500000000000000" pitchFamily="2" charset="0"/>
              </a:rPr>
              <a:t>Used mainly in small animals</a:t>
            </a:r>
          </a:p>
          <a:p>
            <a:r>
              <a:rPr lang="en-US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b="1" dirty="0">
                <a:latin typeface="Nimbus Sans" panose="00000500000000000000" pitchFamily="2" charset="0"/>
              </a:rPr>
              <a:t>Typically 2D or small 3D volumes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79BD0C-5F74-409C-834F-338698DB429D}"/>
              </a:ext>
            </a:extLst>
          </p:cNvPr>
          <p:cNvSpPr/>
          <p:nvPr/>
        </p:nvSpPr>
        <p:spPr>
          <a:xfrm>
            <a:off x="644825" y="5366893"/>
            <a:ext cx="5094309" cy="1031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Map whole-organ microcirculation in 3D at high resolution</a:t>
            </a:r>
            <a:endParaRPr lang="en-US" sz="1400" b="1" dirty="0">
              <a:solidFill>
                <a:srgbClr val="00B050"/>
              </a:solidFill>
              <a:latin typeface="Nimbus Sa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b="1" dirty="0">
                <a:latin typeface="Nimbus Sans" panose="00000500000000000000" pitchFamily="2" charset="0"/>
              </a:rPr>
              <a:t>100 × 100 × 100 mm³ @ 100 µm resolution @ 300 Hz</a:t>
            </a:r>
            <a:br>
              <a:rPr lang="en-US" sz="1400" dirty="0">
                <a:latin typeface="Nimbus Sans" panose="00000500000000000000" pitchFamily="2" charset="0"/>
              </a:rPr>
            </a:br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400" dirty="0">
                <a:latin typeface="Nimbus Sans" panose="00000500000000000000" pitchFamily="2" charset="0"/>
              </a:rPr>
              <a:t>Impossible with traditional probes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F05889-260A-4300-8C76-25072F1DD45A}"/>
              </a:ext>
            </a:extLst>
          </p:cNvPr>
          <p:cNvSpPr/>
          <p:nvPr/>
        </p:nvSpPr>
        <p:spPr>
          <a:xfrm>
            <a:off x="6794938" y="5427521"/>
            <a:ext cx="4429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Multi-lens array + 3D ULM  </a:t>
            </a:r>
          </a:p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Up to 120 × 100 × 82 mm³ volume  </a:t>
            </a:r>
          </a:p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125–200 µm resolution at 312 Hz  </a:t>
            </a:r>
          </a:p>
          <a:p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Low-cost, scalable system 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86A80B-8CEC-4C18-874C-BA35BDF21E54}"/>
              </a:ext>
            </a:extLst>
          </p:cNvPr>
          <p:cNvSpPr/>
          <p:nvPr/>
        </p:nvSpPr>
        <p:spPr>
          <a:xfrm>
            <a:off x="7805590" y="4942313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Scientific approach</a:t>
            </a:r>
          </a:p>
        </p:txBody>
      </p:sp>
    </p:spTree>
    <p:extLst>
      <p:ext uri="{BB962C8B-B14F-4D97-AF65-F5344CB8AC3E}">
        <p14:creationId xmlns:p14="http://schemas.microsoft.com/office/powerpoint/2010/main" val="383142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3D ultrasound imaging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A7233B9-5F30-4F6B-AA85-42E92652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476" r="5976" b="588"/>
          <a:stretch/>
        </p:blipFill>
        <p:spPr>
          <a:xfrm>
            <a:off x="550197" y="1039814"/>
            <a:ext cx="2102116" cy="17971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AF4EBD-AFFD-45B2-9345-AB0C423F7DC3}"/>
              </a:ext>
            </a:extLst>
          </p:cNvPr>
          <p:cNvSpPr txBox="1"/>
          <p:nvPr/>
        </p:nvSpPr>
        <p:spPr>
          <a:xfrm>
            <a:off x="765930" y="771281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2D Matrix Arrays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9FF8DD-FE9A-4748-9DBC-625F89065ACF}"/>
              </a:ext>
            </a:extLst>
          </p:cNvPr>
          <p:cNvSpPr/>
          <p:nvPr/>
        </p:nvSpPr>
        <p:spPr>
          <a:xfrm>
            <a:off x="2652313" y="1332210"/>
            <a:ext cx="3324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Respect pitch=half wavelength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Small Transducer elements </a:t>
            </a:r>
            <a:endParaRPr lang="en-US" sz="1400" dirty="0">
              <a:latin typeface="Nimbus Sans" panose="00000500000000000000" pitchFamily="2" charset="0"/>
              <a:ea typeface="Open Sans SemiBold" pitchFamily="2" charset="0"/>
              <a:cs typeface="Open Sans SemiBold" pitchFamily="2" charset="0"/>
            </a:endParaRP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Large number of elements (&gt;1024)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Complex connectivity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Cable size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Data transfer/storing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6CC51-392A-47EC-A8D0-9B04DA705CB5}"/>
              </a:ext>
            </a:extLst>
          </p:cNvPr>
          <p:cNvSpPr txBox="1"/>
          <p:nvPr/>
        </p:nvSpPr>
        <p:spPr>
          <a:xfrm>
            <a:off x="6485408" y="96287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Example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F76A4A-0867-4C1A-BE21-F3511FD4EF91}"/>
              </a:ext>
            </a:extLst>
          </p:cNvPr>
          <p:cNvSpPr txBox="1"/>
          <p:nvPr/>
        </p:nvSpPr>
        <p:spPr>
          <a:xfrm>
            <a:off x="6618727" y="1432391"/>
            <a:ext cx="53222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Consider a 128 element linear array (38mm aperture)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The same array in 2D have 128x128 element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64 </a:t>
            </a:r>
            <a:r>
              <a:rPr lang="en-US" sz="1600" dirty="0" err="1">
                <a:latin typeface="Nimbus Sans" panose="00000500000000000000" pitchFamily="2" charset="0"/>
              </a:rPr>
              <a:t>Verasonics</a:t>
            </a:r>
            <a:r>
              <a:rPr lang="en-US" sz="1600" dirty="0">
                <a:latin typeface="Nimbus Sans" panose="00000500000000000000" pitchFamily="2" charset="0"/>
              </a:rPr>
              <a:t> systems are needed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Paper needs :  around 100mm wide aperture</a:t>
            </a:r>
          </a:p>
        </p:txBody>
      </p:sp>
    </p:spTree>
    <p:extLst>
      <p:ext uri="{BB962C8B-B14F-4D97-AF65-F5344CB8AC3E}">
        <p14:creationId xmlns:p14="http://schemas.microsoft.com/office/powerpoint/2010/main" val="281537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3D ultrasound imaging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A7233B9-5F30-4F6B-AA85-42E92652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476" r="5976" b="588"/>
          <a:stretch/>
        </p:blipFill>
        <p:spPr>
          <a:xfrm>
            <a:off x="550197" y="1039814"/>
            <a:ext cx="2102116" cy="17971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AF4EBD-AFFD-45B2-9345-AB0C423F7DC3}"/>
              </a:ext>
            </a:extLst>
          </p:cNvPr>
          <p:cNvSpPr txBox="1"/>
          <p:nvPr/>
        </p:nvSpPr>
        <p:spPr>
          <a:xfrm>
            <a:off x="765930" y="771281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2D Matrix Arrays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9FF8DD-FE9A-4748-9DBC-625F89065ACF}"/>
              </a:ext>
            </a:extLst>
          </p:cNvPr>
          <p:cNvSpPr/>
          <p:nvPr/>
        </p:nvSpPr>
        <p:spPr>
          <a:xfrm>
            <a:off x="2652313" y="1332210"/>
            <a:ext cx="3324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Respect pitch=half wavelength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Small Transducer elements </a:t>
            </a:r>
            <a:endParaRPr lang="en-US" sz="1400" dirty="0">
              <a:latin typeface="Nimbus Sans" panose="00000500000000000000" pitchFamily="2" charset="0"/>
              <a:ea typeface="Open Sans SemiBold" pitchFamily="2" charset="0"/>
              <a:cs typeface="Open Sans SemiBold" pitchFamily="2" charset="0"/>
            </a:endParaRP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Large number of elements (&gt;1024)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Complex connectivity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Cable size</a:t>
            </a:r>
          </a:p>
          <a:p>
            <a:pPr algn="just"/>
            <a:r>
              <a:rPr lang="en-US" sz="1400" dirty="0">
                <a:solidFill>
                  <a:srgbClr val="C00000"/>
                </a:solidFill>
                <a:latin typeface="Nimbus Sans" panose="00000500000000000000" pitchFamily="2" charset="0"/>
              </a:rPr>
              <a:t>❌</a:t>
            </a:r>
            <a:r>
              <a:rPr lang="en-US" sz="1400" dirty="0">
                <a:latin typeface="Nimbus Sans" panose="00000500000000000000" pitchFamily="2" charset="0"/>
              </a:rPr>
              <a:t> </a:t>
            </a:r>
            <a:r>
              <a:rPr lang="en-US" sz="1400" dirty="0">
                <a:latin typeface="Nimbus Sans" panose="00000500000000000000" pitchFamily="2" charset="0"/>
                <a:ea typeface="Open Sans SemiBold" pitchFamily="2" charset="0"/>
                <a:cs typeface="Open Sans SemiBold" pitchFamily="2" charset="0"/>
              </a:rPr>
              <a:t>Data transfer/storing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6CC51-392A-47EC-A8D0-9B04DA705CB5}"/>
              </a:ext>
            </a:extLst>
          </p:cNvPr>
          <p:cNvSpPr txBox="1"/>
          <p:nvPr/>
        </p:nvSpPr>
        <p:spPr>
          <a:xfrm>
            <a:off x="6485408" y="96287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Example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F76A4A-0867-4C1A-BE21-F3511FD4EF91}"/>
              </a:ext>
            </a:extLst>
          </p:cNvPr>
          <p:cNvSpPr txBox="1"/>
          <p:nvPr/>
        </p:nvSpPr>
        <p:spPr>
          <a:xfrm>
            <a:off x="6618727" y="1432391"/>
            <a:ext cx="53222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Consider a 128 element linear array (38mm aperture)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The same array in 2D have 128x128 element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64 </a:t>
            </a:r>
            <a:r>
              <a:rPr lang="en-US" sz="1600" dirty="0" err="1">
                <a:latin typeface="Nimbus Sans" panose="00000500000000000000" pitchFamily="2" charset="0"/>
              </a:rPr>
              <a:t>Verasonics</a:t>
            </a:r>
            <a:r>
              <a:rPr lang="en-US" sz="1600" dirty="0">
                <a:latin typeface="Nimbus Sans" panose="00000500000000000000" pitchFamily="2" charset="0"/>
              </a:rPr>
              <a:t> systems are needed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Paper needs :  around 100mm wide aperture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1422CB-54E4-481E-901D-C749E7F67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01" t="2666" r="9970" b="69454"/>
          <a:stretch/>
        </p:blipFill>
        <p:spPr>
          <a:xfrm>
            <a:off x="588227" y="3556328"/>
            <a:ext cx="2537479" cy="16542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064A08-2F6E-41E7-A949-7C2F15D63A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76" t="4229" r="34431" b="46712"/>
          <a:stretch/>
        </p:blipFill>
        <p:spPr>
          <a:xfrm>
            <a:off x="3860719" y="3637511"/>
            <a:ext cx="1624804" cy="15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E78F03-3A5C-4457-89DB-87E6A2502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863" y="3702605"/>
            <a:ext cx="2834541" cy="13795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252FB-A221-43B5-BA74-369EE50A998E}"/>
              </a:ext>
            </a:extLst>
          </p:cNvPr>
          <p:cNvSpPr txBox="1"/>
          <p:nvPr/>
        </p:nvSpPr>
        <p:spPr>
          <a:xfrm>
            <a:off x="631265" y="3248551"/>
            <a:ext cx="245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Nimbus Sans" panose="00000500000000000000" pitchFamily="2" charset="0"/>
              </a:rPr>
              <a:t>Channel multiplexing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8B7711-E79C-4101-89C2-6C5D851219DB}"/>
              </a:ext>
            </a:extLst>
          </p:cNvPr>
          <p:cNvSpPr txBox="1"/>
          <p:nvPr/>
        </p:nvSpPr>
        <p:spPr>
          <a:xfrm>
            <a:off x="4157250" y="3244340"/>
            <a:ext cx="174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RCA Arrays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7ED726-6FC3-4484-AC90-87DD7798604B}"/>
              </a:ext>
            </a:extLst>
          </p:cNvPr>
          <p:cNvSpPr txBox="1"/>
          <p:nvPr/>
        </p:nvSpPr>
        <p:spPr>
          <a:xfrm>
            <a:off x="8856431" y="3259723"/>
            <a:ext cx="2451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Nimbus Sans" panose="00000500000000000000" pitchFamily="2" charset="0"/>
              </a:rPr>
              <a:t>Micro-Beamforming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AB2A34C-D9E7-4CC3-ADD9-A4092DD4BD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13" t="10789" r="1340" b="2207"/>
          <a:stretch/>
        </p:blipFill>
        <p:spPr>
          <a:xfrm>
            <a:off x="6129352" y="3702605"/>
            <a:ext cx="1630764" cy="13795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9C8B686-4A86-4447-807F-373D08A8B3E3}"/>
              </a:ext>
            </a:extLst>
          </p:cNvPr>
          <p:cNvSpPr txBox="1"/>
          <p:nvPr/>
        </p:nvSpPr>
        <p:spPr>
          <a:xfrm>
            <a:off x="6145056" y="3244340"/>
            <a:ext cx="1741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Sparse Arrays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09CFD-143B-4AE1-85F2-D4CAFAC441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80" y="5261638"/>
            <a:ext cx="1193719" cy="1193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CB084A-1E63-4FCC-B026-D47526413DD9}"/>
              </a:ext>
            </a:extLst>
          </p:cNvPr>
          <p:cNvSpPr/>
          <p:nvPr/>
        </p:nvSpPr>
        <p:spPr>
          <a:xfrm>
            <a:off x="9543502" y="6336811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/>
                <a:latin typeface="Nimbus Sans" panose="00000500000000000000" pitchFamily="2" charset="0"/>
              </a:rPr>
              <a:t>GE 4Vc-D </a:t>
            </a:r>
            <a:r>
              <a:rPr lang="en-US" b="1" dirty="0" err="1">
                <a:effectLst/>
                <a:latin typeface="Nimbus Sans" panose="00000500000000000000" pitchFamily="2" charset="0"/>
              </a:rPr>
              <a:t>XDclear</a:t>
            </a:r>
            <a:endParaRPr lang="en-US" b="1" dirty="0">
              <a:effectLst/>
              <a:latin typeface="Nimbus Sa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E2BA8-E772-4AA0-9796-67E66A5D22F8}"/>
              </a:ext>
            </a:extLst>
          </p:cNvPr>
          <p:cNvSpPr txBox="1"/>
          <p:nvPr/>
        </p:nvSpPr>
        <p:spPr>
          <a:xfrm>
            <a:off x="345353" y="5569549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We can still do 2D matrix array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6290D-4C77-41FD-9374-01C2DB250049}"/>
              </a:ext>
            </a:extLst>
          </p:cNvPr>
          <p:cNvSpPr/>
          <p:nvPr/>
        </p:nvSpPr>
        <p:spPr>
          <a:xfrm>
            <a:off x="765930" y="5875146"/>
            <a:ext cx="4752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Not multiplex &amp; not micro-beamformed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Low number of elements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Large elements</a:t>
            </a:r>
          </a:p>
        </p:txBody>
      </p:sp>
    </p:spTree>
    <p:extLst>
      <p:ext uri="{BB962C8B-B14F-4D97-AF65-F5344CB8AC3E}">
        <p14:creationId xmlns:p14="http://schemas.microsoft.com/office/powerpoint/2010/main" val="1053171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3D ultrasound imaging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4EBD-AFFD-45B2-9345-AB0C423F7DC3}"/>
              </a:ext>
            </a:extLst>
          </p:cNvPr>
          <p:cNvSpPr txBox="1"/>
          <p:nvPr/>
        </p:nvSpPr>
        <p:spPr>
          <a:xfrm>
            <a:off x="1705550" y="1069539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Small Elements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DE8392-751E-431A-96BE-A4B54E6D4A1B}"/>
              </a:ext>
            </a:extLst>
          </p:cNvPr>
          <p:cNvSpPr txBox="1"/>
          <p:nvPr/>
        </p:nvSpPr>
        <p:spPr>
          <a:xfrm>
            <a:off x="7729517" y="1069539"/>
            <a:ext cx="151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Large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631DE-298B-4DB8-829F-9CFD768776A1}"/>
              </a:ext>
            </a:extLst>
          </p:cNvPr>
          <p:cNvSpPr txBox="1"/>
          <p:nvPr/>
        </p:nvSpPr>
        <p:spPr>
          <a:xfrm>
            <a:off x="368900" y="1738538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600" b="1" dirty="0">
                <a:latin typeface="Nimbus Sans" panose="00000500000000000000" pitchFamily="2" charset="0"/>
              </a:rPr>
              <a:t>Good divergence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E6C320-DB81-45F6-AF75-0F1212039E3D}"/>
              </a:ext>
            </a:extLst>
          </p:cNvPr>
          <p:cNvSpPr txBox="1"/>
          <p:nvPr/>
        </p:nvSpPr>
        <p:spPr>
          <a:xfrm>
            <a:off x="3324213" y="1734787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b="1" dirty="0">
                <a:latin typeface="Nimbus Sans" panose="00000500000000000000" pitchFamily="2" charset="0"/>
              </a:rPr>
              <a:t>High Impedance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393C20-F6C2-49FE-A816-6DB3602A2789}"/>
              </a:ext>
            </a:extLst>
          </p:cNvPr>
          <p:cNvSpPr txBox="1"/>
          <p:nvPr/>
        </p:nvSpPr>
        <p:spPr>
          <a:xfrm>
            <a:off x="6691211" y="1734787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600" b="1" dirty="0">
                <a:latin typeface="Nimbus Sans" panose="00000500000000000000" pitchFamily="2" charset="0"/>
              </a:rPr>
              <a:t>Low Impedance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7B0EB-67AA-4777-A084-E8D8547F122E}"/>
              </a:ext>
            </a:extLst>
          </p:cNvPr>
          <p:cNvSpPr txBox="1"/>
          <p:nvPr/>
        </p:nvSpPr>
        <p:spPr>
          <a:xfrm>
            <a:off x="9765830" y="1738538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b="1" dirty="0">
                <a:latin typeface="Nimbus Sans" panose="00000500000000000000" pitchFamily="2" charset="0"/>
              </a:rPr>
              <a:t>Highly Directive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DDFF4-31FF-4BD7-A331-8E522DD86620}"/>
              </a:ext>
            </a:extLst>
          </p:cNvPr>
          <p:cNvSpPr/>
          <p:nvPr/>
        </p:nvSpPr>
        <p:spPr>
          <a:xfrm>
            <a:off x="2350754" y="1377316"/>
            <a:ext cx="102036" cy="11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C135DB-A710-49FA-9EFD-E81550588D7E}"/>
              </a:ext>
            </a:extLst>
          </p:cNvPr>
          <p:cNvSpPr/>
          <p:nvPr/>
        </p:nvSpPr>
        <p:spPr>
          <a:xfrm>
            <a:off x="8307434" y="1360964"/>
            <a:ext cx="283215" cy="26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B9FD2-B233-4B18-B5A9-87B08384BFFF}"/>
              </a:ext>
            </a:extLst>
          </p:cNvPr>
          <p:cNvCxnSpPr/>
          <p:nvPr/>
        </p:nvCxnSpPr>
        <p:spPr>
          <a:xfrm>
            <a:off x="5827828" y="770420"/>
            <a:ext cx="0" cy="130292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375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3D ultrasound imaging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4EBD-AFFD-45B2-9345-AB0C423F7DC3}"/>
              </a:ext>
            </a:extLst>
          </p:cNvPr>
          <p:cNvSpPr txBox="1"/>
          <p:nvPr/>
        </p:nvSpPr>
        <p:spPr>
          <a:xfrm>
            <a:off x="1705550" y="1069539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Small Elements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DE8392-751E-431A-96BE-A4B54E6D4A1B}"/>
              </a:ext>
            </a:extLst>
          </p:cNvPr>
          <p:cNvSpPr txBox="1"/>
          <p:nvPr/>
        </p:nvSpPr>
        <p:spPr>
          <a:xfrm>
            <a:off x="7729517" y="1069539"/>
            <a:ext cx="151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Large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631DE-298B-4DB8-829F-9CFD768776A1}"/>
              </a:ext>
            </a:extLst>
          </p:cNvPr>
          <p:cNvSpPr txBox="1"/>
          <p:nvPr/>
        </p:nvSpPr>
        <p:spPr>
          <a:xfrm>
            <a:off x="368900" y="1738538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600" b="1" dirty="0">
                <a:latin typeface="Nimbus Sans" panose="00000500000000000000" pitchFamily="2" charset="0"/>
              </a:rPr>
              <a:t>Good divergence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E6C320-DB81-45F6-AF75-0F1212039E3D}"/>
              </a:ext>
            </a:extLst>
          </p:cNvPr>
          <p:cNvSpPr txBox="1"/>
          <p:nvPr/>
        </p:nvSpPr>
        <p:spPr>
          <a:xfrm>
            <a:off x="3324213" y="1734787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b="1" dirty="0">
                <a:latin typeface="Nimbus Sans" panose="00000500000000000000" pitchFamily="2" charset="0"/>
              </a:rPr>
              <a:t>High Impedance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393C20-F6C2-49FE-A816-6DB3602A2789}"/>
              </a:ext>
            </a:extLst>
          </p:cNvPr>
          <p:cNvSpPr txBox="1"/>
          <p:nvPr/>
        </p:nvSpPr>
        <p:spPr>
          <a:xfrm>
            <a:off x="6691211" y="1734787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600" b="1" dirty="0">
                <a:latin typeface="Nimbus Sans" panose="00000500000000000000" pitchFamily="2" charset="0"/>
              </a:rPr>
              <a:t>Low Impedance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7B0EB-67AA-4777-A084-E8D8547F122E}"/>
              </a:ext>
            </a:extLst>
          </p:cNvPr>
          <p:cNvSpPr txBox="1"/>
          <p:nvPr/>
        </p:nvSpPr>
        <p:spPr>
          <a:xfrm>
            <a:off x="9765830" y="1738538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b="1" dirty="0">
                <a:latin typeface="Nimbus Sans" panose="00000500000000000000" pitchFamily="2" charset="0"/>
              </a:rPr>
              <a:t>Highly Directive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DDFF4-31FF-4BD7-A331-8E522DD86620}"/>
              </a:ext>
            </a:extLst>
          </p:cNvPr>
          <p:cNvSpPr/>
          <p:nvPr/>
        </p:nvSpPr>
        <p:spPr>
          <a:xfrm>
            <a:off x="2350754" y="1377316"/>
            <a:ext cx="102036" cy="11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C135DB-A710-49FA-9EFD-E81550588D7E}"/>
              </a:ext>
            </a:extLst>
          </p:cNvPr>
          <p:cNvSpPr/>
          <p:nvPr/>
        </p:nvSpPr>
        <p:spPr>
          <a:xfrm>
            <a:off x="8307434" y="1360964"/>
            <a:ext cx="283215" cy="26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B9FD2-B233-4B18-B5A9-87B08384BFFF}"/>
              </a:ext>
            </a:extLst>
          </p:cNvPr>
          <p:cNvCxnSpPr/>
          <p:nvPr/>
        </p:nvCxnSpPr>
        <p:spPr>
          <a:xfrm>
            <a:off x="5827828" y="770420"/>
            <a:ext cx="0" cy="130292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DA348C61-5E0B-495A-B598-CCC27049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53" y="2136572"/>
            <a:ext cx="2028868" cy="35034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761953-09E4-46D4-B0F6-D37844134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363" y="2136572"/>
            <a:ext cx="2031141" cy="35073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D7916FA-589E-4CAB-8D1C-FE3AE046FE46}"/>
              </a:ext>
            </a:extLst>
          </p:cNvPr>
          <p:cNvSpPr txBox="1"/>
          <p:nvPr/>
        </p:nvSpPr>
        <p:spPr>
          <a:xfrm>
            <a:off x="645795" y="5634572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Element width = </a:t>
            </a:r>
            <a:r>
              <a:rPr lang="el-GR" sz="1400" b="1" dirty="0">
                <a:latin typeface="Nimbus Sans" panose="00000500000000000000" pitchFamily="2" charset="0"/>
              </a:rPr>
              <a:t>λ</a:t>
            </a:r>
            <a:endParaRPr lang="en-US" sz="1400" b="1" dirty="0">
              <a:latin typeface="Nimbus Sans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F9C86-F566-4436-8D61-711ACFB36D0A}"/>
              </a:ext>
            </a:extLst>
          </p:cNvPr>
          <p:cNvSpPr txBox="1"/>
          <p:nvPr/>
        </p:nvSpPr>
        <p:spPr>
          <a:xfrm>
            <a:off x="9873553" y="570337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Element width = 3</a:t>
            </a:r>
            <a:r>
              <a:rPr lang="el-GR" sz="1400" b="1" dirty="0">
                <a:latin typeface="Nimbus Sans" panose="00000500000000000000" pitchFamily="2" charset="0"/>
              </a:rPr>
              <a:t>λ</a:t>
            </a:r>
            <a:endParaRPr lang="en-US" sz="1400" b="1" dirty="0">
              <a:latin typeface="Nimbus Sans" panose="00000500000000000000" pitchFamily="2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3A59290-E280-4773-8204-AC53619B0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552" y="6158618"/>
            <a:ext cx="2066889" cy="5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2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600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3D ultrasound imaging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F4EBD-AFFD-45B2-9345-AB0C423F7DC3}"/>
              </a:ext>
            </a:extLst>
          </p:cNvPr>
          <p:cNvSpPr txBox="1"/>
          <p:nvPr/>
        </p:nvSpPr>
        <p:spPr>
          <a:xfrm>
            <a:off x="1705550" y="1069539"/>
            <a:ext cx="1510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Small Elements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DE8392-751E-431A-96BE-A4B54E6D4A1B}"/>
              </a:ext>
            </a:extLst>
          </p:cNvPr>
          <p:cNvSpPr txBox="1"/>
          <p:nvPr/>
        </p:nvSpPr>
        <p:spPr>
          <a:xfrm>
            <a:off x="7729517" y="1069539"/>
            <a:ext cx="151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Nimbus Sans" panose="00000500000000000000" pitchFamily="2" charset="0"/>
              </a:rPr>
              <a:t>Large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631DE-298B-4DB8-829F-9CFD768776A1}"/>
              </a:ext>
            </a:extLst>
          </p:cNvPr>
          <p:cNvSpPr txBox="1"/>
          <p:nvPr/>
        </p:nvSpPr>
        <p:spPr>
          <a:xfrm>
            <a:off x="368900" y="1738538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600" b="1" dirty="0">
                <a:latin typeface="Nimbus Sans" panose="00000500000000000000" pitchFamily="2" charset="0"/>
              </a:rPr>
              <a:t>Good divergence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E6C320-DB81-45F6-AF75-0F1212039E3D}"/>
              </a:ext>
            </a:extLst>
          </p:cNvPr>
          <p:cNvSpPr txBox="1"/>
          <p:nvPr/>
        </p:nvSpPr>
        <p:spPr>
          <a:xfrm>
            <a:off x="3324213" y="1734787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b="1" dirty="0">
                <a:latin typeface="Nimbus Sans" panose="00000500000000000000" pitchFamily="2" charset="0"/>
              </a:rPr>
              <a:t>High Impedance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393C20-F6C2-49FE-A816-6DB3602A2789}"/>
              </a:ext>
            </a:extLst>
          </p:cNvPr>
          <p:cNvSpPr txBox="1"/>
          <p:nvPr/>
        </p:nvSpPr>
        <p:spPr>
          <a:xfrm>
            <a:off x="6691211" y="1734787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600" b="1" dirty="0">
                <a:latin typeface="Nimbus Sans" panose="00000500000000000000" pitchFamily="2" charset="0"/>
              </a:rPr>
              <a:t>Low Impedance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7B0EB-67AA-4777-A084-E8D8547F122E}"/>
              </a:ext>
            </a:extLst>
          </p:cNvPr>
          <p:cNvSpPr txBox="1"/>
          <p:nvPr/>
        </p:nvSpPr>
        <p:spPr>
          <a:xfrm>
            <a:off x="9765830" y="1738538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b="1" dirty="0">
                <a:latin typeface="Nimbus Sans" panose="00000500000000000000" pitchFamily="2" charset="0"/>
              </a:rPr>
              <a:t>Highly Directive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E19BA-6D7A-4313-A453-3D15C3D4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447" y="2470057"/>
            <a:ext cx="3351516" cy="2238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3C1CB-4414-4B4C-853A-7EA298996FA3}"/>
              </a:ext>
            </a:extLst>
          </p:cNvPr>
          <p:cNvSpPr txBox="1"/>
          <p:nvPr/>
        </p:nvSpPr>
        <p:spPr>
          <a:xfrm>
            <a:off x="4813760" y="2073341"/>
            <a:ext cx="1840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7030A0"/>
                </a:solidFill>
                <a:latin typeface="Nimbus Sans" panose="00000500000000000000" pitchFamily="2" charset="0"/>
              </a:rPr>
              <a:t>Simplified electrical circuit </a:t>
            </a:r>
          </a:p>
          <a:p>
            <a:pPr algn="ctr"/>
            <a:r>
              <a:rPr lang="en-US" sz="1100" dirty="0">
                <a:solidFill>
                  <a:srgbClr val="7030A0"/>
                </a:solidFill>
                <a:latin typeface="Nimbus Sans" panose="00000500000000000000" pitchFamily="2" charset="0"/>
              </a:rPr>
              <a:t>including small element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DDFF4-31FF-4BD7-A331-8E522DD86620}"/>
              </a:ext>
            </a:extLst>
          </p:cNvPr>
          <p:cNvSpPr/>
          <p:nvPr/>
        </p:nvSpPr>
        <p:spPr>
          <a:xfrm>
            <a:off x="2350754" y="1377316"/>
            <a:ext cx="102036" cy="113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C135DB-A710-49FA-9EFD-E81550588D7E}"/>
              </a:ext>
            </a:extLst>
          </p:cNvPr>
          <p:cNvSpPr/>
          <p:nvPr/>
        </p:nvSpPr>
        <p:spPr>
          <a:xfrm>
            <a:off x="8307434" y="1360964"/>
            <a:ext cx="283215" cy="26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D81D56-4884-49B7-A1D1-E3B81526911E}"/>
                  </a:ext>
                </a:extLst>
              </p:cNvPr>
              <p:cNvSpPr txBox="1"/>
              <p:nvPr/>
            </p:nvSpPr>
            <p:spPr>
              <a:xfrm>
                <a:off x="5278834" y="5065726"/>
                <a:ext cx="1274580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D81D56-4884-49B7-A1D1-E3B815269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834" y="5065726"/>
                <a:ext cx="1274580" cy="578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B3E6D-7536-4BD2-89CD-DA6C8368FB93}"/>
              </a:ext>
            </a:extLst>
          </p:cNvPr>
          <p:cNvSpPr txBox="1"/>
          <p:nvPr/>
        </p:nvSpPr>
        <p:spPr>
          <a:xfrm>
            <a:off x="4813760" y="4766416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Nimbus Sans" panose="00000500000000000000" pitchFamily="2" charset="0"/>
              </a:rPr>
              <a:t>Element capacitance 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B9FD2-B233-4B18-B5A9-87B08384BFFF}"/>
              </a:ext>
            </a:extLst>
          </p:cNvPr>
          <p:cNvCxnSpPr/>
          <p:nvPr/>
        </p:nvCxnSpPr>
        <p:spPr>
          <a:xfrm>
            <a:off x="5827828" y="770420"/>
            <a:ext cx="0" cy="1302921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2273FD4-2813-46A9-9E78-CEA5D267E227}"/>
              </a:ext>
            </a:extLst>
          </p:cNvPr>
          <p:cNvSpPr/>
          <p:nvPr/>
        </p:nvSpPr>
        <p:spPr>
          <a:xfrm>
            <a:off x="3324213" y="1695368"/>
            <a:ext cx="5423966" cy="4152083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A348C61-5E0B-495A-B598-CCC270494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53" y="2136572"/>
            <a:ext cx="2028868" cy="35034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761953-09E4-46D4-B0F6-D37844134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363" y="2136572"/>
            <a:ext cx="2031141" cy="35073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D7916FA-589E-4CAB-8D1C-FE3AE046FE46}"/>
              </a:ext>
            </a:extLst>
          </p:cNvPr>
          <p:cNvSpPr txBox="1"/>
          <p:nvPr/>
        </p:nvSpPr>
        <p:spPr>
          <a:xfrm>
            <a:off x="645795" y="5634572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Element width = </a:t>
            </a:r>
            <a:r>
              <a:rPr lang="el-GR" sz="1400" b="1" dirty="0">
                <a:latin typeface="Nimbus Sans" panose="00000500000000000000" pitchFamily="2" charset="0"/>
              </a:rPr>
              <a:t>λ</a:t>
            </a:r>
            <a:endParaRPr lang="en-US" sz="1400" b="1" dirty="0">
              <a:latin typeface="Nimbus Sans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F9C86-F566-4436-8D61-711ACFB36D0A}"/>
              </a:ext>
            </a:extLst>
          </p:cNvPr>
          <p:cNvSpPr txBox="1"/>
          <p:nvPr/>
        </p:nvSpPr>
        <p:spPr>
          <a:xfrm>
            <a:off x="9873553" y="570337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Element width = 3</a:t>
            </a:r>
            <a:r>
              <a:rPr lang="el-GR" sz="1400" b="1" dirty="0">
                <a:latin typeface="Nimbus Sans" panose="00000500000000000000" pitchFamily="2" charset="0"/>
              </a:rPr>
              <a:t>λ</a:t>
            </a:r>
            <a:endParaRPr lang="en-US" sz="1400" b="1" dirty="0">
              <a:latin typeface="Nimbus Sans" panose="00000500000000000000" pitchFamily="2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3A59290-E280-4773-8204-AC53619B0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552" y="6158618"/>
            <a:ext cx="2066889" cy="5378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D009157-3BB9-4EF8-95B1-530465A541A4}"/>
              </a:ext>
            </a:extLst>
          </p:cNvPr>
          <p:cNvSpPr txBox="1"/>
          <p:nvPr/>
        </p:nvSpPr>
        <p:spPr>
          <a:xfrm>
            <a:off x="2766733" y="6327122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Few Elements + Large Elements + Diverging Elements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892FA5-5296-4593-97D3-BD70FF2D9429}"/>
              </a:ext>
            </a:extLst>
          </p:cNvPr>
          <p:cNvSpPr txBox="1"/>
          <p:nvPr/>
        </p:nvSpPr>
        <p:spPr>
          <a:xfrm>
            <a:off x="4326353" y="6019345"/>
            <a:ext cx="2659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Nimbus Sans" panose="00000500000000000000" pitchFamily="2" charset="0"/>
              </a:rPr>
              <a:t>The winning combination</a:t>
            </a:r>
          </a:p>
        </p:txBody>
      </p:sp>
    </p:spTree>
    <p:extLst>
      <p:ext uri="{BB962C8B-B14F-4D97-AF65-F5344CB8AC3E}">
        <p14:creationId xmlns:p14="http://schemas.microsoft.com/office/powerpoint/2010/main" val="10121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AC2F45-D2DB-450C-B852-9A5DF96BAA69}"/>
              </a:ext>
            </a:extLst>
          </p:cNvPr>
          <p:cNvSpPr/>
          <p:nvPr/>
        </p:nvSpPr>
        <p:spPr>
          <a:xfrm>
            <a:off x="783634" y="1289704"/>
            <a:ext cx="5312366" cy="103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Tissue oxygenation &amp; nutrient exchange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Optimal organ function (heart, kidney, liver)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Structural or functional alteration in these networks 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9B5BB-BC26-49C3-9C9A-18F89016D250}"/>
              </a:ext>
            </a:extLst>
          </p:cNvPr>
          <p:cNvSpPr/>
          <p:nvPr/>
        </p:nvSpPr>
        <p:spPr>
          <a:xfrm>
            <a:off x="422322" y="920372"/>
            <a:ext cx="3542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Microcirculation is critical for 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365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Nimbus Sans" panose="00000500000000000000" pitchFamily="2" charset="0"/>
              </a:rPr>
              <a:t>Clinical motivation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27ADC-B79F-4CCD-BF93-450EA3303C80}"/>
              </a:ext>
            </a:extLst>
          </p:cNvPr>
          <p:cNvSpPr/>
          <p:nvPr/>
        </p:nvSpPr>
        <p:spPr>
          <a:xfrm>
            <a:off x="1445535" y="2304145"/>
            <a:ext cx="4193893" cy="103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latin typeface="Nimbus Sans" panose="00000500000000000000" pitchFamily="2" charset="0"/>
              </a:rPr>
              <a:t>Heart failure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latin typeface="Nimbus Sans" panose="00000500000000000000" pitchFamily="2" charset="0"/>
              </a:rPr>
              <a:t>Renal failure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latin typeface="Nimbus Sans" panose="00000500000000000000" pitchFamily="2" charset="0"/>
              </a:rPr>
              <a:t>various chronic diseases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D50E47-6A76-4D49-8729-49E9EE575544}"/>
              </a:ext>
            </a:extLst>
          </p:cNvPr>
          <p:cNvSpPr/>
          <p:nvPr/>
        </p:nvSpPr>
        <p:spPr>
          <a:xfrm>
            <a:off x="783634" y="3372627"/>
            <a:ext cx="2005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Early detection of : 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6968E8-5E1F-4ED3-809F-75A36E12245A}"/>
              </a:ext>
            </a:extLst>
          </p:cNvPr>
          <p:cNvSpPr/>
          <p:nvPr/>
        </p:nvSpPr>
        <p:spPr>
          <a:xfrm>
            <a:off x="1445535" y="3662079"/>
            <a:ext cx="4193893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latin typeface="Nimbus Sans" panose="00000500000000000000" pitchFamily="2" charset="0"/>
              </a:rPr>
              <a:t>Tumor angiogenesis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latin typeface="Nimbus Sans" panose="00000500000000000000" pitchFamily="2" charset="0"/>
              </a:rPr>
              <a:t>Renal failure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latin typeface="Nimbus Sans" panose="00000500000000000000" pitchFamily="2" charset="0"/>
              </a:rPr>
              <a:t>Ischemia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736623-FC2B-4988-9E89-68789F39D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559" y="503965"/>
            <a:ext cx="3252683" cy="13239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24562-27CD-4D8F-B36C-AA614E4FE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292" y="2293892"/>
            <a:ext cx="4602094" cy="42775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FE878-A5CC-47A1-A81E-EA795B9A3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606" y="429001"/>
            <a:ext cx="2872834" cy="1539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E6A1BC-11EF-49A3-9BF0-EECFF438D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9" y="4696208"/>
            <a:ext cx="4519680" cy="20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6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125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Making Large Elements Diverging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E5746-E473-4120-8DEF-46DDC35C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45" y="1663974"/>
            <a:ext cx="1793183" cy="1561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A8C72-5045-4AF9-B81A-08D05FB813E5}"/>
              </a:ext>
            </a:extLst>
          </p:cNvPr>
          <p:cNvSpPr txBox="1"/>
          <p:nvPr/>
        </p:nvSpPr>
        <p:spPr>
          <a:xfrm>
            <a:off x="3433905" y="169385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Snell’s 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4FE131-4BEA-424F-B80F-EBCC1896A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87" y="2170221"/>
            <a:ext cx="1987652" cy="806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31B5C-149F-4353-B5F1-791C4754567A}"/>
              </a:ext>
            </a:extLst>
          </p:cNvPr>
          <p:cNvSpPr txBox="1"/>
          <p:nvPr/>
        </p:nvSpPr>
        <p:spPr>
          <a:xfrm>
            <a:off x="1396174" y="1397923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Refraction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4EBA8A-581D-4930-AE50-5B298B10C6C9}"/>
                  </a:ext>
                </a:extLst>
              </p:cNvPr>
              <p:cNvSpPr txBox="1"/>
              <p:nvPr/>
            </p:nvSpPr>
            <p:spPr>
              <a:xfrm>
                <a:off x="6302688" y="1416860"/>
                <a:ext cx="35487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 Sans" panose="00000500000000000000" pitchFamily="2" charset="0"/>
                  </a:rPr>
                  <a:t>c1 &gt; c2 </a:t>
                </a:r>
                <a:r>
                  <a:rPr lang="en-US" dirty="0">
                    <a:latin typeface="Nimbus Sans" panose="00000500000000000000" pitchFamily="2" charset="0"/>
                    <a:sym typeface="Wingdings" panose="05000000000000000000" pitchFamily="2" charset="2"/>
                  </a:rPr>
                  <a:t>will results in </a:t>
                </a:r>
                <a14:m>
                  <m:oMath xmlns:m="http://schemas.openxmlformats.org/officeDocument/2006/math">
                    <m:r>
                      <a:rPr lang="en-US" b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latin typeface="Nimbus Sans" panose="00000500000000000000" pitchFamily="2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 Sans" panose="00000500000000000000" pitchFamily="2" charset="0"/>
                  </a:rPr>
                  <a:t>c2 &gt; c1 </a:t>
                </a:r>
                <a:r>
                  <a:rPr lang="en-US" dirty="0">
                    <a:latin typeface="Nimbus Sans" panose="00000500000000000000" pitchFamily="2" charset="0"/>
                    <a:sym typeface="Wingdings" panose="05000000000000000000" pitchFamily="2" charset="2"/>
                  </a:rPr>
                  <a:t>will results in </a:t>
                </a:r>
                <a14:m>
                  <m:oMath xmlns:m="http://schemas.openxmlformats.org/officeDocument/2006/math">
                    <m:r>
                      <a:rPr lang="en-US" b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latin typeface="Nimbus Sans" panose="00000500000000000000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4EBA8A-581D-4930-AE50-5B298B10C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88" y="1416860"/>
                <a:ext cx="3548728" cy="646331"/>
              </a:xfrm>
              <a:prstGeom prst="rect">
                <a:avLst/>
              </a:prstGeom>
              <a:blipFill>
                <a:blip r:embed="rId4"/>
                <a:stretch>
                  <a:fillRect l="-120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7DF30F18-C44B-401D-8B4A-049B8E00212A}"/>
              </a:ext>
            </a:extLst>
          </p:cNvPr>
          <p:cNvSpPr txBox="1"/>
          <p:nvPr/>
        </p:nvSpPr>
        <p:spPr>
          <a:xfrm>
            <a:off x="5989136" y="2250300"/>
            <a:ext cx="516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b="1" dirty="0">
                <a:latin typeface="Nimbus Sans" panose="00000500000000000000" pitchFamily="2" charset="0"/>
              </a:rPr>
              <a:t>We can use this to create a lens to diverge the acoustic  wave of a large element</a:t>
            </a:r>
          </a:p>
        </p:txBody>
      </p:sp>
    </p:spTree>
    <p:extLst>
      <p:ext uri="{BB962C8B-B14F-4D97-AF65-F5344CB8AC3E}">
        <p14:creationId xmlns:p14="http://schemas.microsoft.com/office/powerpoint/2010/main" val="575076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E5746-E473-4120-8DEF-46DDC35CE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45" y="1663974"/>
            <a:ext cx="1793183" cy="1561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A8C72-5045-4AF9-B81A-08D05FB813E5}"/>
              </a:ext>
            </a:extLst>
          </p:cNvPr>
          <p:cNvSpPr txBox="1"/>
          <p:nvPr/>
        </p:nvSpPr>
        <p:spPr>
          <a:xfrm>
            <a:off x="3433905" y="169385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Snell’s 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4FE131-4BEA-424F-B80F-EBCC1896A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87" y="2170221"/>
            <a:ext cx="1987652" cy="806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31B5C-149F-4353-B5F1-791C4754567A}"/>
              </a:ext>
            </a:extLst>
          </p:cNvPr>
          <p:cNvSpPr txBox="1"/>
          <p:nvPr/>
        </p:nvSpPr>
        <p:spPr>
          <a:xfrm>
            <a:off x="1396174" y="1397923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Refraction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4EBA8A-581D-4930-AE50-5B298B10C6C9}"/>
                  </a:ext>
                </a:extLst>
              </p:cNvPr>
              <p:cNvSpPr txBox="1"/>
              <p:nvPr/>
            </p:nvSpPr>
            <p:spPr>
              <a:xfrm>
                <a:off x="6302688" y="1416860"/>
                <a:ext cx="35487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 Sans" panose="00000500000000000000" pitchFamily="2" charset="0"/>
                  </a:rPr>
                  <a:t>c1 &gt; c2 </a:t>
                </a:r>
                <a:r>
                  <a:rPr lang="en-US" dirty="0">
                    <a:latin typeface="Nimbus Sans" panose="00000500000000000000" pitchFamily="2" charset="0"/>
                    <a:sym typeface="Wingdings" panose="05000000000000000000" pitchFamily="2" charset="2"/>
                  </a:rPr>
                  <a:t>will results in </a:t>
                </a:r>
                <a14:m>
                  <m:oMath xmlns:m="http://schemas.openxmlformats.org/officeDocument/2006/math">
                    <m:r>
                      <a:rPr lang="en-US" b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latin typeface="Nimbus Sans" panose="00000500000000000000" pitchFamily="2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Nimbus Sans" panose="00000500000000000000" pitchFamily="2" charset="0"/>
                  </a:rPr>
                  <a:t>c2 &gt; c1 </a:t>
                </a:r>
                <a:r>
                  <a:rPr lang="en-US" dirty="0">
                    <a:latin typeface="Nimbus Sans" panose="00000500000000000000" pitchFamily="2" charset="0"/>
                    <a:sym typeface="Wingdings" panose="05000000000000000000" pitchFamily="2" charset="2"/>
                  </a:rPr>
                  <a:t>will results in </a:t>
                </a:r>
                <a14:m>
                  <m:oMath xmlns:m="http://schemas.openxmlformats.org/officeDocument/2006/math">
                    <m:r>
                      <a:rPr lang="en-US" b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latin typeface="Nimbus Sans" panose="00000500000000000000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4EBA8A-581D-4930-AE50-5B298B10C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88" y="1416860"/>
                <a:ext cx="3548728" cy="646331"/>
              </a:xfrm>
              <a:prstGeom prst="rect">
                <a:avLst/>
              </a:prstGeom>
              <a:blipFill>
                <a:blip r:embed="rId4"/>
                <a:stretch>
                  <a:fillRect l="-120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7DF30F18-C44B-401D-8B4A-049B8E00212A}"/>
              </a:ext>
            </a:extLst>
          </p:cNvPr>
          <p:cNvSpPr txBox="1"/>
          <p:nvPr/>
        </p:nvSpPr>
        <p:spPr>
          <a:xfrm>
            <a:off x="5989136" y="2250300"/>
            <a:ext cx="5168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b="1" dirty="0">
                <a:latin typeface="Nimbus Sans" panose="00000500000000000000" pitchFamily="2" charset="0"/>
              </a:rPr>
              <a:t>We can use this to create a lens to diverge the acoustic  wave of a large element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5864F6-8686-4D20-9261-9F1F919D8C14}"/>
              </a:ext>
            </a:extLst>
          </p:cNvPr>
          <p:cNvSpPr/>
          <p:nvPr/>
        </p:nvSpPr>
        <p:spPr>
          <a:xfrm>
            <a:off x="1738943" y="5786096"/>
            <a:ext cx="941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Nimbus Sans" panose="00000500000000000000" pitchFamily="2" charset="0"/>
              </a:rPr>
              <a:t>Plano-convex lens (c1 = 2570 m/s) combined to </a:t>
            </a:r>
            <a:r>
              <a:rPr lang="en-US" sz="1600" b="1" dirty="0" err="1">
                <a:latin typeface="Nimbus Sans" panose="00000500000000000000" pitchFamily="2" charset="0"/>
              </a:rPr>
              <a:t>plano</a:t>
            </a:r>
            <a:r>
              <a:rPr lang="en-US" sz="1600" b="1" dirty="0">
                <a:latin typeface="Nimbus Sans" panose="00000500000000000000" pitchFamily="2" charset="0"/>
              </a:rPr>
              <a:t>-concave lens (c2 = 1015 m/s)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8F2F256-2F2D-41DB-B3E8-645AAA17C472}"/>
              </a:ext>
            </a:extLst>
          </p:cNvPr>
          <p:cNvSpPr/>
          <p:nvPr/>
        </p:nvSpPr>
        <p:spPr>
          <a:xfrm>
            <a:off x="130604" y="215430"/>
            <a:ext cx="5125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Making Large Elements Diverging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65E13A-6634-4790-841F-825B2D599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606" y="3368538"/>
            <a:ext cx="5106504" cy="21058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7284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2956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Element Directivity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FD6F86-5D66-4D47-B897-38D20E8E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5" y="1920680"/>
            <a:ext cx="7472979" cy="2232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8F044-F632-49F9-B574-E2D774B02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43" y="1753009"/>
            <a:ext cx="2752918" cy="25677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BCB97C-9B8D-405F-B414-9E4D9F3DBF11}"/>
              </a:ext>
            </a:extLst>
          </p:cNvPr>
          <p:cNvSpPr/>
          <p:nvPr/>
        </p:nvSpPr>
        <p:spPr>
          <a:xfrm>
            <a:off x="815487" y="4359216"/>
            <a:ext cx="10012107" cy="200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3D maps of maximum transmitted acoustic pressure field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Volume of 60 × 60 × 60 mm³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The size of an element was 4.5 × 4.5 mm² representing 3 times the acoustic wavelength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Acoustic lens </a:t>
            </a:r>
            <a:r>
              <a:rPr lang="en-US" sz="1400" b="1" dirty="0">
                <a:latin typeface="Nimbus Sans" panose="00000500000000000000" pitchFamily="2" charset="0"/>
              </a:rPr>
              <a:t>increase divergence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b="1" dirty="0">
                <a:latin typeface="Nimbus Sans" panose="00000500000000000000" pitchFamily="2" charset="0"/>
              </a:rPr>
              <a:t>The -6db directivity : large element with lens (33.17°), the large element (10.27°) and the small element (51.13°).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50"/>
                </a:solidFill>
                <a:latin typeface="Nimbus Sans" panose="00000500000000000000" pitchFamily="2" charset="0"/>
              </a:rPr>
              <a:t>✅ </a:t>
            </a:r>
            <a:r>
              <a:rPr lang="en-US" sz="1400" dirty="0">
                <a:latin typeface="Nimbus Sans" panose="00000500000000000000" pitchFamily="2" charset="0"/>
              </a:rPr>
              <a:t>Large element </a:t>
            </a:r>
            <a:r>
              <a:rPr lang="en-US" sz="1400" b="1" dirty="0">
                <a:latin typeface="Nimbus Sans" panose="00000500000000000000" pitchFamily="2" charset="0"/>
              </a:rPr>
              <a:t>increase the transmitted energy</a:t>
            </a:r>
          </a:p>
        </p:txBody>
      </p:sp>
    </p:spTree>
    <p:extLst>
      <p:ext uri="{BB962C8B-B14F-4D97-AF65-F5344CB8AC3E}">
        <p14:creationId xmlns:p14="http://schemas.microsoft.com/office/powerpoint/2010/main" val="1288662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244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The Multi-Lens Array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A657C-A069-4FD3-9BDF-C263B12B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25" y="1241181"/>
            <a:ext cx="5547181" cy="2160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C28960-32B4-458E-8268-89BA2DED1A29}"/>
              </a:ext>
            </a:extLst>
          </p:cNvPr>
          <p:cNvSpPr/>
          <p:nvPr/>
        </p:nvSpPr>
        <p:spPr>
          <a:xfrm>
            <a:off x="243317" y="4064548"/>
            <a:ext cx="4817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Nimbus Sans" panose="00000500000000000000" pitchFamily="2" charset="0"/>
              </a:rPr>
              <a:t>Aperture size of the probe was 104 × 82 mm²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Nimbus Sans" panose="00000500000000000000" pitchFamily="2" charset="0"/>
              </a:rPr>
              <a:t>Central frequency of 1MHz (60% BW)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Nimbus Sans" panose="00000500000000000000" pitchFamily="2" charset="0"/>
              </a:rPr>
              <a:t>Three acoustic principal layers 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5E44B-47E7-454C-AAF3-61F083773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944" y="1042221"/>
            <a:ext cx="4356154" cy="25587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446191-C504-4A3F-98F8-244C048E70E8}"/>
              </a:ext>
            </a:extLst>
          </p:cNvPr>
          <p:cNvSpPr/>
          <p:nvPr/>
        </p:nvSpPr>
        <p:spPr>
          <a:xfrm>
            <a:off x="609878" y="4835418"/>
            <a:ext cx="101528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400" dirty="0">
                <a:latin typeface="Nimbus Sans" panose="00000500000000000000" pitchFamily="2" charset="0"/>
              </a:rPr>
              <a:t>252 large transducer matrix piezocomposite elements (14 × 18, 4.5 × 4.5 mm, pitch </a:t>
            </a:r>
            <a:r>
              <a:rPr lang="el-GR" sz="1400" dirty="0">
                <a:latin typeface="Nimbus Sans" panose="00000500000000000000" pitchFamily="2" charset="0"/>
              </a:rPr>
              <a:t>3.65λ</a:t>
            </a:r>
            <a:r>
              <a:rPr lang="en-US" sz="1400" dirty="0">
                <a:latin typeface="Nimbus Sans" panose="00000500000000000000" pitchFamily="2" charset="0"/>
              </a:rPr>
              <a:t>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400" dirty="0">
                <a:latin typeface="Nimbus Sans" panose="00000500000000000000" pitchFamily="2" charset="0"/>
              </a:rPr>
              <a:t>Diverging acoustic lenses (plano-convex lenses), also arranged in 14 × 18 configuration.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400" dirty="0">
                <a:latin typeface="Nimbus Sans" panose="00000500000000000000" pitchFamily="2" charset="0"/>
              </a:rPr>
              <a:t>Flat lens layer (silicon </a:t>
            </a:r>
            <a:r>
              <a:rPr lang="en-US" sz="1400" dirty="0" err="1">
                <a:latin typeface="Nimbus Sans" panose="00000500000000000000" pitchFamily="2" charset="0"/>
              </a:rPr>
              <a:t>plano</a:t>
            </a:r>
            <a:r>
              <a:rPr lang="en-US" sz="1400" dirty="0">
                <a:latin typeface="Nimbus Sans" panose="00000500000000000000" pitchFamily="2" charset="0"/>
              </a:rPr>
              <a:t>-concave lens) was molded above the diverging lens layer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DFA022-E18F-49AA-9F80-66BD7B7E4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031" y="3653676"/>
            <a:ext cx="2427558" cy="30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61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2581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Array sensitivity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645AF-489C-4A46-946E-05DD0E1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25" y="1223451"/>
            <a:ext cx="8040776" cy="3018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584624-F327-4CFB-B46B-8FACB92F53F9}"/>
              </a:ext>
            </a:extLst>
          </p:cNvPr>
          <p:cNvSpPr txBox="1"/>
          <p:nvPr/>
        </p:nvSpPr>
        <p:spPr>
          <a:xfrm>
            <a:off x="1228022" y="4569786"/>
            <a:ext cx="6229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Nimbus Sans" panose="00000500000000000000" pitchFamily="2" charset="0"/>
              </a:rPr>
              <a:t>Dense array ( element size : </a:t>
            </a:r>
            <a:r>
              <a:rPr lang="el-GR" sz="1600" dirty="0">
                <a:latin typeface="Nimbus Sans" panose="00000500000000000000" pitchFamily="2" charset="0"/>
              </a:rPr>
              <a:t>λ/2 × λ/2</a:t>
            </a:r>
            <a:r>
              <a:rPr lang="en-US" sz="1600" dirty="0">
                <a:latin typeface="Nimbus Sans" panose="00000500000000000000" pitchFamily="2" charset="0"/>
              </a:rPr>
              <a:t>, aperture size : 14 × 11 mm)</a:t>
            </a:r>
          </a:p>
          <a:p>
            <a:r>
              <a:rPr lang="en-US" sz="1600" dirty="0">
                <a:latin typeface="Nimbus Sans" panose="00000500000000000000" pitchFamily="2" charset="0"/>
              </a:rPr>
              <a:t>Sparse array : no information given</a:t>
            </a:r>
          </a:p>
          <a:p>
            <a:r>
              <a:rPr lang="en-US" sz="1600" dirty="0">
                <a:latin typeface="Nimbus Sans" panose="00000500000000000000" pitchFamily="2" charset="0"/>
              </a:rPr>
              <a:t>Sensitivity (105 × 100 × 100 mm volume):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BC3D99-130E-430A-B86B-F6A89085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42" y="5135516"/>
            <a:ext cx="2551945" cy="77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1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2F5F7DB-52DD-4BF4-B43C-640AE793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09" y="3586207"/>
            <a:ext cx="1812758" cy="6673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7A6F3B-E6F5-4C29-BECD-BCBD3CFC8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64" y="1899457"/>
            <a:ext cx="1616809" cy="8739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Sparse Array or Not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E647C2-9918-4C4F-8EE2-A0BEB10B1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542" y="973675"/>
            <a:ext cx="5094916" cy="29462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C216E3-5511-4FD9-BCC0-1776AE361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542" y="4314591"/>
            <a:ext cx="5094915" cy="22685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42E796-294A-4CB2-9166-5BA619E9573B}"/>
              </a:ext>
            </a:extLst>
          </p:cNvPr>
          <p:cNvCxnSpPr>
            <a:stCxn id="11" idx="3"/>
          </p:cNvCxnSpPr>
          <p:nvPr/>
        </p:nvCxnSpPr>
        <p:spPr>
          <a:xfrm>
            <a:off x="8963458" y="2446787"/>
            <a:ext cx="6828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92723E-5066-4208-97AC-B558C6870672}"/>
              </a:ext>
            </a:extLst>
          </p:cNvPr>
          <p:cNvCxnSpPr/>
          <p:nvPr/>
        </p:nvCxnSpPr>
        <p:spPr>
          <a:xfrm>
            <a:off x="9646315" y="2446787"/>
            <a:ext cx="0" cy="3002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B5F1A1-0301-4600-93DD-CFE32AD9AD20}"/>
              </a:ext>
            </a:extLst>
          </p:cNvPr>
          <p:cNvCxnSpPr>
            <a:endCxn id="13" idx="3"/>
          </p:cNvCxnSpPr>
          <p:nvPr/>
        </p:nvCxnSpPr>
        <p:spPr>
          <a:xfrm flipH="1">
            <a:off x="8963457" y="5448860"/>
            <a:ext cx="6828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696DEE-5BEE-4C36-8F68-A9CB11647E11}"/>
              </a:ext>
            </a:extLst>
          </p:cNvPr>
          <p:cNvSpPr txBox="1"/>
          <p:nvPr/>
        </p:nvSpPr>
        <p:spPr>
          <a:xfrm>
            <a:off x="9589051" y="3382833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Nimbus Sans" panose="00000500000000000000" pitchFamily="2" charset="0"/>
              </a:rPr>
              <a:t>The beampattern</a:t>
            </a:r>
          </a:p>
          <a:p>
            <a:pPr algn="ctr"/>
            <a:r>
              <a:rPr lang="en-US" sz="1400" b="1" dirty="0">
                <a:latin typeface="Nimbus Sans" panose="00000500000000000000" pitchFamily="2" charset="0"/>
              </a:rPr>
              <a:t>is the Fourier transform of</a:t>
            </a:r>
          </a:p>
          <a:p>
            <a:pPr algn="ctr"/>
            <a:r>
              <a:rPr lang="en-US" sz="1400" b="1" dirty="0">
                <a:latin typeface="Nimbus Sans" panose="00000500000000000000" pitchFamily="2" charset="0"/>
              </a:rPr>
              <a:t>the aperture function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176FE7-4BFE-4532-9EDB-F9BEC6B692A4}"/>
              </a:ext>
            </a:extLst>
          </p:cNvPr>
          <p:cNvSpPr txBox="1"/>
          <p:nvPr/>
        </p:nvSpPr>
        <p:spPr>
          <a:xfrm>
            <a:off x="152679" y="130572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2 important metrics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9C71C4E-F6F2-4089-B09B-B02D8DD713A1}"/>
                  </a:ext>
                </a:extLst>
              </p:cNvPr>
              <p:cNvSpPr txBox="1"/>
              <p:nvPr/>
            </p:nvSpPr>
            <p:spPr>
              <a:xfrm>
                <a:off x="214311" y="5364517"/>
                <a:ext cx="322395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Nimbus Sans" panose="00000500000000000000" pitchFamily="2" charset="0"/>
                  </a:rPr>
                  <a:t>Their pitch is d=3</a:t>
                </a:r>
                <a:r>
                  <a:rPr lang="el-GR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Nimbus Sans" panose="00000500000000000000" pitchFamily="2" charset="0"/>
                </a:endParaRPr>
              </a:p>
              <a:p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  <a:latin typeface="Nimbus Sans" panose="00000500000000000000" pitchFamily="2" charset="0"/>
                  </a:rPr>
                  <a:t>Whether they like it or not : </a:t>
                </a:r>
              </a:p>
              <a:p>
                <a:r>
                  <a:rPr lang="en-US" b="1" dirty="0">
                    <a:latin typeface="Nimbus Sans" panose="00000500000000000000" pitchFamily="2" charset="0"/>
                  </a:rPr>
                  <a:t>their probe is sparse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9C71C4E-F6F2-4089-B09B-B02D8DD71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1" y="5364517"/>
                <a:ext cx="3223959" cy="923330"/>
              </a:xfrm>
              <a:prstGeom prst="rect">
                <a:avLst/>
              </a:prstGeom>
              <a:blipFill>
                <a:blip r:embed="rId6"/>
                <a:stretch>
                  <a:fillRect l="-1512" t="-3311" r="-756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9B2A482-08A5-4746-A68D-E257430FD47F}"/>
              </a:ext>
            </a:extLst>
          </p:cNvPr>
          <p:cNvSpPr txBox="1"/>
          <p:nvPr/>
        </p:nvSpPr>
        <p:spPr>
          <a:xfrm>
            <a:off x="299269" y="1718917"/>
            <a:ext cx="313900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Main-lobe width : affect resolution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Nimbus Sa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Nimbus Sa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Nimbus Sa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Grating lobe : affect contrast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343327F-3D62-4F36-B2F4-A1632E659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50" y="2834383"/>
            <a:ext cx="2163509" cy="641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6831BE-A3AF-4981-96E5-CFC3E4AA780B}"/>
                  </a:ext>
                </a:extLst>
              </p:cNvPr>
              <p:cNvSpPr txBox="1"/>
              <p:nvPr/>
            </p:nvSpPr>
            <p:spPr>
              <a:xfrm>
                <a:off x="276057" y="3408596"/>
                <a:ext cx="28950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Nimbus Sans" panose="00000500000000000000" pitchFamily="2" charset="0"/>
                  </a:rPr>
                  <a:t>Extreme case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𝐧</m:t>
                    </m:r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400" b="1" dirty="0">
                    <a:latin typeface="Nimbus Sans" panose="00000500000000000000" pitchFamily="2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6831BE-A3AF-4981-96E5-CFC3E4AA7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57" y="3408596"/>
                <a:ext cx="2895023" cy="307777"/>
              </a:xfrm>
              <a:prstGeom prst="rect">
                <a:avLst/>
              </a:prstGeom>
              <a:blipFill>
                <a:blip r:embed="rId8"/>
                <a:stretch>
                  <a:fillRect l="-63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8C6A34-F6BF-4FEF-A7F0-54C7648104A9}"/>
                  </a:ext>
                </a:extLst>
              </p:cNvPr>
              <p:cNvSpPr txBox="1"/>
              <p:nvPr/>
            </p:nvSpPr>
            <p:spPr>
              <a:xfrm>
                <a:off x="214311" y="4209698"/>
                <a:ext cx="2097049" cy="311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Nimbus Sans" panose="00000500000000000000" pitchFamily="2" charset="0"/>
                  </a:rPr>
                  <a:t>Pitch condition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type m:val="skw"/>
                        <m:ctrlP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num>
                      <m:den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1400" b="1" dirty="0">
                  <a:latin typeface="Nimbus Sans" panose="00000500000000000000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8C6A34-F6BF-4FEF-A7F0-54C764810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1" y="4209698"/>
                <a:ext cx="2097049" cy="311688"/>
              </a:xfrm>
              <a:prstGeom prst="rect">
                <a:avLst/>
              </a:prstGeom>
              <a:blipFill>
                <a:blip r:embed="rId9"/>
                <a:stretch>
                  <a:fillRect l="-872" t="-94118" r="-18023" b="-1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0ACD32DD-8582-490D-9007-CAFA4949D4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3349" y="4555887"/>
            <a:ext cx="961437" cy="38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46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2868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Imaging sequence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34AB3-E155-4EBE-AB3C-266ACE99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75" y="676808"/>
            <a:ext cx="7146449" cy="3918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A7637-17D4-49EE-B3CA-2F427389A792}"/>
              </a:ext>
            </a:extLst>
          </p:cNvPr>
          <p:cNvSpPr txBox="1"/>
          <p:nvPr/>
        </p:nvSpPr>
        <p:spPr>
          <a:xfrm>
            <a:off x="2912055" y="4580879"/>
            <a:ext cx="576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Diverging wave emissions : short pulses of two cycles (1 MHz).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PRF = 5000 Hz </a:t>
            </a:r>
            <a:r>
              <a:rPr lang="en-US" sz="1400" b="1" dirty="0">
                <a:latin typeface="Nimbus Sans" panose="00000500000000000000" pitchFamily="2" charset="0"/>
                <a:sym typeface="Wingdings" panose="05000000000000000000" pitchFamily="2" charset="2"/>
              </a:rPr>
              <a:t> 312.5 Hz</a:t>
            </a:r>
            <a:endParaRPr lang="en-US" sz="1400" b="1" dirty="0">
              <a:latin typeface="Nimbus Sa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681455-865D-4287-A57A-F416DC4AA7D2}"/>
              </a:ext>
            </a:extLst>
          </p:cNvPr>
          <p:cNvSpPr/>
          <p:nvPr/>
        </p:nvSpPr>
        <p:spPr>
          <a:xfrm>
            <a:off x="8828373" y="5446388"/>
            <a:ext cx="3019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Tube phantom: 1000 blocks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Ex vivo heart: 400 blocks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In vivo kidney: 290 blocks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In vivo liver: 133 blocks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8EA47-0B49-46EA-93EC-0FB0D776C41A}"/>
              </a:ext>
            </a:extLst>
          </p:cNvPr>
          <p:cNvSpPr/>
          <p:nvPr/>
        </p:nvSpPr>
        <p:spPr>
          <a:xfrm>
            <a:off x="442156" y="5190780"/>
            <a:ext cx="2414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Total acquisition time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5FC2F-E1AF-4F7E-951D-CA95F96C2867}"/>
              </a:ext>
            </a:extLst>
          </p:cNvPr>
          <p:cNvSpPr/>
          <p:nvPr/>
        </p:nvSpPr>
        <p:spPr>
          <a:xfrm>
            <a:off x="858150" y="5442528"/>
            <a:ext cx="2826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Tube Phantom: 13 min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Heart: 5 min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Kidney: 5 min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Liver: 162 s (~2.7 min)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D74484-B95D-4BB5-B39D-0672DBEFF89E}"/>
              </a:ext>
            </a:extLst>
          </p:cNvPr>
          <p:cNvSpPr/>
          <p:nvPr/>
        </p:nvSpPr>
        <p:spPr>
          <a:xfrm>
            <a:off x="3273003" y="5190780"/>
            <a:ext cx="2414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Data acquired in blocks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2E9A71-605B-407C-B08D-92C436444628}"/>
              </a:ext>
            </a:extLst>
          </p:cNvPr>
          <p:cNvSpPr/>
          <p:nvPr/>
        </p:nvSpPr>
        <p:spPr>
          <a:xfrm>
            <a:off x="3688996" y="5442528"/>
            <a:ext cx="43626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In vitro &amp; ex vivo: 830 </a:t>
            </a:r>
            <a:r>
              <a:rPr lang="en-US" sz="1400" dirty="0" err="1">
                <a:latin typeface="Nimbus Sans" panose="00000500000000000000" pitchFamily="2" charset="0"/>
              </a:rPr>
              <a:t>ms</a:t>
            </a:r>
            <a:r>
              <a:rPr lang="en-US" sz="1400" dirty="0">
                <a:latin typeface="Nimbus Sans" panose="00000500000000000000" pitchFamily="2" charset="0"/>
              </a:rPr>
              <a:t> → 256 volumes/block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In vivo: 1.2 s blocks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Blocks spaced every 300 </a:t>
            </a:r>
            <a:r>
              <a:rPr lang="en-US" sz="1400" dirty="0" err="1">
                <a:latin typeface="Nimbus Sans" panose="00000500000000000000" pitchFamily="2" charset="0"/>
              </a:rPr>
              <a:t>ms</a:t>
            </a:r>
            <a:r>
              <a:rPr lang="en-US" sz="1400" dirty="0">
                <a:latin typeface="Nimbus Sans" panose="00000500000000000000" pitchFamily="2" charset="0"/>
              </a:rPr>
              <a:t> (for data saving)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97AE8B-3C53-4538-95D5-DBBEBE65BEE3}"/>
              </a:ext>
            </a:extLst>
          </p:cNvPr>
          <p:cNvSpPr/>
          <p:nvPr/>
        </p:nvSpPr>
        <p:spPr>
          <a:xfrm>
            <a:off x="8436558" y="5190780"/>
            <a:ext cx="3129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Number of blocks per experiment  </a:t>
            </a:r>
          </a:p>
        </p:txBody>
      </p:sp>
    </p:spTree>
    <p:extLst>
      <p:ext uri="{BB962C8B-B14F-4D97-AF65-F5344CB8AC3E}">
        <p14:creationId xmlns:p14="http://schemas.microsoft.com/office/powerpoint/2010/main" val="311418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Results : PSFs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A924C-7644-4892-B798-4188EAF4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24" y="1440784"/>
            <a:ext cx="6553853" cy="2205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D6563-09A5-4941-AB70-1B15966428D7}"/>
              </a:ext>
            </a:extLst>
          </p:cNvPr>
          <p:cNvSpPr txBox="1"/>
          <p:nvPr/>
        </p:nvSpPr>
        <p:spPr>
          <a:xfrm>
            <a:off x="423811" y="3979413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PSFs at depths of 3 cm, 4.5 cm, and 6 cm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252 sources 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5BCBE0-73C1-478F-BD68-C21805227361}"/>
              </a:ext>
            </a:extLst>
          </p:cNvPr>
          <p:cNvSpPr/>
          <p:nvPr/>
        </p:nvSpPr>
        <p:spPr>
          <a:xfrm>
            <a:off x="713013" y="4467534"/>
            <a:ext cx="7693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Grating lobe level of approximately –25.50 dB, –24.57 dB, and –25.36 dB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Lateral resolution was found to be 1.15 mm, 1.17 mm, and 1.26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257D0-1F58-4E7A-94C6-91C4914571AA}"/>
              </a:ext>
            </a:extLst>
          </p:cNvPr>
          <p:cNvSpPr txBox="1"/>
          <p:nvPr/>
        </p:nvSpPr>
        <p:spPr>
          <a:xfrm>
            <a:off x="423810" y="4987266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16 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A072C7-9E01-45D8-87D7-A6C4210B1728}"/>
              </a:ext>
            </a:extLst>
          </p:cNvPr>
          <p:cNvSpPr/>
          <p:nvPr/>
        </p:nvSpPr>
        <p:spPr>
          <a:xfrm>
            <a:off x="713013" y="5256456"/>
            <a:ext cx="3929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Probably around -17dB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Probably around 1.20mm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B17AC-79AB-4406-8AD9-2E90AF742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002" y="1821897"/>
            <a:ext cx="2047732" cy="1823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0CC7D8-2F37-4E24-BE69-0B26B08EC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969" y="1701613"/>
            <a:ext cx="2294296" cy="21178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3F771F-B6BC-4E91-8CD6-33A9E5400C11}"/>
              </a:ext>
            </a:extLst>
          </p:cNvPr>
          <p:cNvSpPr txBox="1"/>
          <p:nvPr/>
        </p:nvSpPr>
        <p:spPr>
          <a:xfrm>
            <a:off x="2744959" y="100304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0CBF1-3F72-4B2B-B209-B8C6C8832C5B}"/>
              </a:ext>
            </a:extLst>
          </p:cNvPr>
          <p:cNvSpPr txBox="1"/>
          <p:nvPr/>
        </p:nvSpPr>
        <p:spPr>
          <a:xfrm>
            <a:off x="9008402" y="107744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Experimental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668B0-5BC9-476E-9FD8-24DA5AA0B2D0}"/>
              </a:ext>
            </a:extLst>
          </p:cNvPr>
          <p:cNvSpPr txBox="1"/>
          <p:nvPr/>
        </p:nvSpPr>
        <p:spPr>
          <a:xfrm>
            <a:off x="7362359" y="4053927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Tip of a needs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16 sources :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D064CE-732C-47AD-8C03-9E49AD82F1B2}"/>
              </a:ext>
            </a:extLst>
          </p:cNvPr>
          <p:cNvSpPr/>
          <p:nvPr/>
        </p:nvSpPr>
        <p:spPr>
          <a:xfrm>
            <a:off x="7594183" y="454762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Grating lobes of -22.40 dB and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lateral resolution of 1.06 mm</a:t>
            </a:r>
          </a:p>
        </p:txBody>
      </p:sp>
    </p:spTree>
    <p:extLst>
      <p:ext uri="{BB962C8B-B14F-4D97-AF65-F5344CB8AC3E}">
        <p14:creationId xmlns:p14="http://schemas.microsoft.com/office/powerpoint/2010/main" val="1370228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D2FC45-125B-48BC-9C1F-F4F368920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91" y="1560579"/>
            <a:ext cx="4140413" cy="2540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8E712-4DCB-4809-B320-EFEDAB21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956" y="1149866"/>
            <a:ext cx="3275058" cy="32281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41C093-A7AE-4F12-87F8-51F74033A81A}"/>
              </a:ext>
            </a:extLst>
          </p:cNvPr>
          <p:cNvSpPr/>
          <p:nvPr/>
        </p:nvSpPr>
        <p:spPr>
          <a:xfrm>
            <a:off x="5878956" y="842089"/>
            <a:ext cx="3166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Reconstructed MB density volume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88B229-138C-4BDC-A0CD-536C42B48CE8}"/>
              </a:ext>
            </a:extLst>
          </p:cNvPr>
          <p:cNvSpPr/>
          <p:nvPr/>
        </p:nvSpPr>
        <p:spPr>
          <a:xfrm>
            <a:off x="6056096" y="4483639"/>
            <a:ext cx="5251759" cy="19081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large imaging volume of 100 × 93 × 30 mm³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No grating lobes : filtered by tracking algorithm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Diameter was measured : 916 ± 38 </a:t>
            </a:r>
            <a:r>
              <a:rPr lang="en-US" sz="1600" dirty="0" err="1">
                <a:latin typeface="Nimbus Sans" panose="00000500000000000000" pitchFamily="2" charset="0"/>
              </a:rPr>
              <a:t>μm</a:t>
            </a:r>
            <a:r>
              <a:rPr lang="en-US" sz="1600" dirty="0">
                <a:latin typeface="Nimbus Sans" panose="00000500000000000000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Agreement with the tube diameter (870 </a:t>
            </a:r>
            <a:r>
              <a:rPr lang="en-US" sz="1600" dirty="0" err="1">
                <a:latin typeface="Nimbus Sans" panose="00000500000000000000" pitchFamily="2" charset="0"/>
              </a:rPr>
              <a:t>μm</a:t>
            </a:r>
            <a:r>
              <a:rPr lang="en-US" sz="1600" dirty="0">
                <a:latin typeface="Nimbus Sans" panose="00000500000000000000" pitchFamily="2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Measured flow in a agreement with the imposed flow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B806D-5A33-4983-926A-D7A27F7FC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909" y="1877365"/>
            <a:ext cx="2622685" cy="20829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B1A1FA-F62B-4FE1-8289-52EEA429DADC}"/>
              </a:ext>
            </a:extLst>
          </p:cNvPr>
          <p:cNvSpPr/>
          <p:nvPr/>
        </p:nvSpPr>
        <p:spPr>
          <a:xfrm>
            <a:off x="273404" y="4797279"/>
            <a:ext cx="5519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Polyethylene tube immersed in a water.</a:t>
            </a:r>
          </a:p>
          <a:p>
            <a:r>
              <a:rPr lang="en-US" dirty="0"/>
              <a:t>Diameter 870 </a:t>
            </a:r>
            <a:r>
              <a:rPr lang="en-US" dirty="0" err="1"/>
              <a:t>μm</a:t>
            </a:r>
            <a:r>
              <a:rPr lang="en-US" dirty="0"/>
              <a:t> and depth = 60 mm.</a:t>
            </a:r>
          </a:p>
          <a:p>
            <a:r>
              <a:rPr lang="el-GR" dirty="0"/>
              <a:t>100 μ</a:t>
            </a:r>
            <a:r>
              <a:rPr lang="en-US" dirty="0"/>
              <a:t>L of microbubbles mixed with 100 ml injected</a:t>
            </a:r>
          </a:p>
          <a:p>
            <a:r>
              <a:rPr lang="en-US" dirty="0"/>
              <a:t>Rate of 5 mL/h , 100 mL/h , 150 mL/h , and 200 mL/h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CF9C54-BE8C-4ACF-8D1B-0730E534E732}"/>
              </a:ext>
            </a:extLst>
          </p:cNvPr>
          <p:cNvSpPr/>
          <p:nvPr/>
        </p:nvSpPr>
        <p:spPr>
          <a:xfrm>
            <a:off x="130604" y="215430"/>
            <a:ext cx="3002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Results : Flow tube</a:t>
            </a:r>
          </a:p>
        </p:txBody>
      </p:sp>
    </p:spTree>
    <p:extLst>
      <p:ext uri="{BB962C8B-B14F-4D97-AF65-F5344CB8AC3E}">
        <p14:creationId xmlns:p14="http://schemas.microsoft.com/office/powerpoint/2010/main" val="224472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48D34C-39FA-41CF-B99F-5F7A85DB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38" y="1087088"/>
            <a:ext cx="2619712" cy="316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1E287-CF5F-4128-BA80-9361EECF9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147" y="1045466"/>
            <a:ext cx="4371640" cy="3247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1DCAD3-DB23-4466-BFCC-76A2C95D404C}"/>
              </a:ext>
            </a:extLst>
          </p:cNvPr>
          <p:cNvSpPr/>
          <p:nvPr/>
        </p:nvSpPr>
        <p:spPr>
          <a:xfrm>
            <a:off x="4256683" y="703605"/>
            <a:ext cx="3762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MB density map of the coronary network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19508-40F1-4A3D-AB28-3AC7E6435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078" y="1011382"/>
            <a:ext cx="2229324" cy="3315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790D52-06DF-4F16-BB6F-F03C68A85714}"/>
              </a:ext>
            </a:extLst>
          </p:cNvPr>
          <p:cNvSpPr/>
          <p:nvPr/>
        </p:nvSpPr>
        <p:spPr>
          <a:xfrm>
            <a:off x="8955398" y="703605"/>
            <a:ext cx="21034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3D flows velocity map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98C91-760A-45E9-83E2-AA143119A33B}"/>
              </a:ext>
            </a:extLst>
          </p:cNvPr>
          <p:cNvSpPr/>
          <p:nvPr/>
        </p:nvSpPr>
        <p:spPr>
          <a:xfrm>
            <a:off x="407600" y="873202"/>
            <a:ext cx="3246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Nimbus Sans" panose="00000500000000000000" pitchFamily="2" charset="0"/>
              </a:rPr>
              <a:t>Experiment on the isolated perfused heart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E9E6F-8B96-41E6-B80F-5D91BB09D216}"/>
              </a:ext>
            </a:extLst>
          </p:cNvPr>
          <p:cNvSpPr txBox="1"/>
          <p:nvPr/>
        </p:nvSpPr>
        <p:spPr>
          <a:xfrm>
            <a:off x="647536" y="4403249"/>
            <a:ext cx="67313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isolated perfused heart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Normal heart flow : Left ventricle → Aorta → Coronary arteries → Heart muscle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Retrograde :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CDE56E-A84C-48B5-9C3E-1B5112514D82}"/>
              </a:ext>
            </a:extLst>
          </p:cNvPr>
          <p:cNvSpPr/>
          <p:nvPr/>
        </p:nvSpPr>
        <p:spPr>
          <a:xfrm>
            <a:off x="955645" y="5150630"/>
            <a:ext cx="4532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pump fluid </a:t>
            </a:r>
            <a:r>
              <a:rPr lang="en-US" sz="1400" b="1" dirty="0">
                <a:latin typeface="Nimbus Sans" panose="00000500000000000000" pitchFamily="2" charset="0"/>
              </a:rPr>
              <a:t>backward into the aorta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Nimbus Sans" panose="00000500000000000000" pitchFamily="2" charset="0"/>
              </a:rPr>
              <a:t>pressure forces the fluid into the </a:t>
            </a:r>
            <a:r>
              <a:rPr lang="en-US" sz="1400" b="1" dirty="0">
                <a:latin typeface="Nimbus Sans" panose="00000500000000000000" pitchFamily="2" charset="0"/>
              </a:rPr>
              <a:t>coronary arteries</a:t>
            </a:r>
            <a:endParaRPr lang="en-US" sz="1400" dirty="0">
              <a:latin typeface="Nimbus Sa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3D2B7-D07E-487E-9A99-2EA3909A253F}"/>
              </a:ext>
            </a:extLst>
          </p:cNvPr>
          <p:cNvSpPr txBox="1"/>
          <p:nvPr/>
        </p:nvSpPr>
        <p:spPr>
          <a:xfrm>
            <a:off x="601938" y="5693876"/>
            <a:ext cx="7728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Oxygenated Krebs-</a:t>
            </a:r>
            <a:r>
              <a:rPr lang="en-US" sz="1400" dirty="0" err="1">
                <a:latin typeface="Nimbus Sans" panose="00000500000000000000" pitchFamily="2" charset="0"/>
              </a:rPr>
              <a:t>Henseleit</a:t>
            </a:r>
            <a:r>
              <a:rPr lang="en-US" sz="1400" dirty="0">
                <a:latin typeface="Nimbus Sans" panose="00000500000000000000" pitchFamily="2" charset="0"/>
              </a:rPr>
              <a:t> solution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400" dirty="0">
                <a:latin typeface="Nimbus Sans" panose="00000500000000000000" pitchFamily="2" charset="0"/>
              </a:rPr>
              <a:t>Perfusion rate: 0.25 L/min=250 mL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Nimbus Sans" panose="00000500000000000000" pitchFamily="2" charset="0"/>
              </a:rPr>
              <a:t>Heart motion was reduced by setting the solution to 3°C : slow metabolism and contractions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726185-68FD-4151-A777-AC2795EB4ABB}"/>
              </a:ext>
            </a:extLst>
          </p:cNvPr>
          <p:cNvSpPr/>
          <p:nvPr/>
        </p:nvSpPr>
        <p:spPr>
          <a:xfrm>
            <a:off x="8534400" y="4881171"/>
            <a:ext cx="3446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Volume: 120 × 100 × 82 mm³  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Full coronary network visualized  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Flow velocity: 10 – 300 mm/s  </a:t>
            </a:r>
          </a:p>
          <a:p>
            <a:r>
              <a:rPr lang="en-US" sz="1400" b="1" dirty="0">
                <a:latin typeface="Nimbus Sans" panose="00000500000000000000" pitchFamily="2" charset="0"/>
              </a:rPr>
              <a:t>Vessel radius: 75 – 600 µm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AF2176-479A-4047-A2D4-5EEAB0AA7D87}"/>
              </a:ext>
            </a:extLst>
          </p:cNvPr>
          <p:cNvSpPr/>
          <p:nvPr/>
        </p:nvSpPr>
        <p:spPr>
          <a:xfrm>
            <a:off x="130604" y="215430"/>
            <a:ext cx="360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Results : Isolated Heart</a:t>
            </a:r>
          </a:p>
        </p:txBody>
      </p:sp>
    </p:spTree>
    <p:extLst>
      <p:ext uri="{BB962C8B-B14F-4D97-AF65-F5344CB8AC3E}">
        <p14:creationId xmlns:p14="http://schemas.microsoft.com/office/powerpoint/2010/main" val="80706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Limitations of existing modalities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30AA9-8DCB-4E13-AE81-3E8B1D80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64" y="1475027"/>
            <a:ext cx="1517142" cy="13671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913642-27B6-42B8-BBAA-96AF2F570FB1}"/>
              </a:ext>
            </a:extLst>
          </p:cNvPr>
          <p:cNvSpPr/>
          <p:nvPr/>
        </p:nvSpPr>
        <p:spPr>
          <a:xfrm>
            <a:off x="382589" y="1105696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CT angiography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8B8550-29F6-4A2C-AF1E-E1517C9C3038}"/>
              </a:ext>
            </a:extLst>
          </p:cNvPr>
          <p:cNvSpPr/>
          <p:nvPr/>
        </p:nvSpPr>
        <p:spPr>
          <a:xfrm>
            <a:off x="504558" y="1475027"/>
            <a:ext cx="35407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Clinical gold standard 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Whole organ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Detailed anatomical insights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Static nature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2599120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034D8-4DA6-4720-9A47-2F90574B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78" y="1960961"/>
            <a:ext cx="4577536" cy="20733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9AB81D-BC8F-4FF7-BA0F-D0434B7AD4C7}"/>
              </a:ext>
            </a:extLst>
          </p:cNvPr>
          <p:cNvSpPr/>
          <p:nvPr/>
        </p:nvSpPr>
        <p:spPr>
          <a:xfrm>
            <a:off x="1114495" y="4483323"/>
            <a:ext cx="83866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3 </a:t>
            </a:r>
            <a:r>
              <a:rPr lang="en-US" dirty="0" err="1">
                <a:latin typeface="Nimbus Sans" panose="00000500000000000000" pitchFamily="2" charset="0"/>
              </a:rPr>
              <a:t>swines</a:t>
            </a:r>
            <a:r>
              <a:rPr lang="en-US" dirty="0">
                <a:latin typeface="Nimbus Sans" panose="00000500000000000000" pitchFamily="2" charset="0"/>
              </a:rPr>
              <a:t> fully anesthetized and mechanically ventilated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Real-time </a:t>
            </a:r>
            <a:r>
              <a:rPr lang="en-US" b="1" dirty="0">
                <a:latin typeface="Nimbus Sans" panose="00000500000000000000" pitchFamily="2" charset="0"/>
              </a:rPr>
              <a:t>B-mode</a:t>
            </a:r>
            <a:r>
              <a:rPr lang="en-US" dirty="0">
                <a:latin typeface="Nimbus Sans" panose="00000500000000000000" pitchFamily="2" charset="0"/>
              </a:rPr>
              <a:t> with Philips® </a:t>
            </a:r>
            <a:r>
              <a:rPr lang="en-US" dirty="0" err="1">
                <a:latin typeface="Nimbus Sans" panose="00000500000000000000" pitchFamily="2" charset="0"/>
              </a:rPr>
              <a:t>Lumify</a:t>
            </a:r>
            <a:r>
              <a:rPr lang="en-US" dirty="0">
                <a:latin typeface="Nimbus Sans" panose="00000500000000000000" pitchFamily="2" charset="0"/>
              </a:rPr>
              <a:t> (S4-1U probe) : for probe guidance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2D probe fixed using an </a:t>
            </a:r>
            <a:r>
              <a:rPr lang="en-US" b="1" dirty="0">
                <a:latin typeface="Nimbus Sans" panose="00000500000000000000" pitchFamily="2" charset="0"/>
              </a:rPr>
              <a:t>articulated arm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Microbubbles :1mL(0.5 mL every minute) Intravenous injection (ear vein)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Nimbus Sans" panose="00000500000000000000" pitchFamily="2" charset="0"/>
              </a:rPr>
              <a:t>Acquisitions triggered </a:t>
            </a:r>
            <a:r>
              <a:rPr lang="en-US" b="1" dirty="0">
                <a:latin typeface="Nimbus Sans" panose="00000500000000000000" pitchFamily="2" charset="0"/>
              </a:rPr>
              <a:t>between respiratory phases (ECG)</a:t>
            </a:r>
            <a:r>
              <a:rPr lang="en-US" dirty="0">
                <a:latin typeface="Nimbus Sans" panose="00000500000000000000" pitchFamily="2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47A3D-6479-4B54-AE3F-AC6440AF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356" y="1819555"/>
            <a:ext cx="2879951" cy="22452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9AC60B-F88C-42F5-BB7B-38386876ED40}"/>
              </a:ext>
            </a:extLst>
          </p:cNvPr>
          <p:cNvSpPr/>
          <p:nvPr/>
        </p:nvSpPr>
        <p:spPr>
          <a:xfrm>
            <a:off x="7640146" y="1427307"/>
            <a:ext cx="2460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 In vivo porcine liver Setup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0BCE3-6568-4F43-94B6-816A3E43B8F9}"/>
              </a:ext>
            </a:extLst>
          </p:cNvPr>
          <p:cNvSpPr/>
          <p:nvPr/>
        </p:nvSpPr>
        <p:spPr>
          <a:xfrm>
            <a:off x="1781388" y="1427306"/>
            <a:ext cx="2658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 In vivo porcine kidney Setup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962EBF-AAA7-4235-890F-5FA629703467}"/>
              </a:ext>
            </a:extLst>
          </p:cNvPr>
          <p:cNvSpPr/>
          <p:nvPr/>
        </p:nvSpPr>
        <p:spPr>
          <a:xfrm>
            <a:off x="130604" y="215430"/>
            <a:ext cx="2560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Results : In-vivo</a:t>
            </a:r>
          </a:p>
        </p:txBody>
      </p:sp>
    </p:spTree>
    <p:extLst>
      <p:ext uri="{BB962C8B-B14F-4D97-AF65-F5344CB8AC3E}">
        <p14:creationId xmlns:p14="http://schemas.microsoft.com/office/powerpoint/2010/main" val="105493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B3593-E6AD-47B2-8CF1-145A06923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4" y="1113277"/>
            <a:ext cx="3987933" cy="2075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32CF0-B4D2-497A-90F9-F64448ACB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805" y="3544286"/>
            <a:ext cx="2572656" cy="22031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BC48A-1A8C-4AA4-A550-5ECA560B8D80}"/>
              </a:ext>
            </a:extLst>
          </p:cNvPr>
          <p:cNvSpPr/>
          <p:nvPr/>
        </p:nvSpPr>
        <p:spPr>
          <a:xfrm>
            <a:off x="1253985" y="805500"/>
            <a:ext cx="3443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MB density map of the kidney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8385E5-72DD-456D-809C-C07D42696E20}"/>
              </a:ext>
            </a:extLst>
          </p:cNvPr>
          <p:cNvSpPr/>
          <p:nvPr/>
        </p:nvSpPr>
        <p:spPr>
          <a:xfrm>
            <a:off x="1856045" y="3271173"/>
            <a:ext cx="21034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3D flows velocity map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11DA0-BA23-4A98-93EC-645D9B1E2F8F}"/>
              </a:ext>
            </a:extLst>
          </p:cNvPr>
          <p:cNvSpPr/>
          <p:nvPr/>
        </p:nvSpPr>
        <p:spPr>
          <a:xfrm>
            <a:off x="5897161" y="4395428"/>
            <a:ext cx="5868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imbus Sans" panose="00000500000000000000" pitchFamily="2" charset="0"/>
              </a:rPr>
              <a:t>Volume:  65 × 100 × 82 mm³  </a:t>
            </a:r>
          </a:p>
          <a:p>
            <a:r>
              <a:rPr lang="en-US" dirty="0">
                <a:latin typeface="Nimbus Sans" panose="00000500000000000000" pitchFamily="2" charset="0"/>
              </a:rPr>
              <a:t>Velocity: up to 300 mm/s  </a:t>
            </a:r>
          </a:p>
          <a:p>
            <a:r>
              <a:rPr lang="en-US" dirty="0">
                <a:latin typeface="Nimbus Sans" panose="00000500000000000000" pitchFamily="2" charset="0"/>
              </a:rPr>
              <a:t>More complex : harder due to organs/ribs/motion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F9B75-8080-43D8-BFDF-A2798992D9C0}"/>
              </a:ext>
            </a:extLst>
          </p:cNvPr>
          <p:cNvSpPr/>
          <p:nvPr/>
        </p:nvSpPr>
        <p:spPr>
          <a:xfrm>
            <a:off x="1479524" y="5744723"/>
            <a:ext cx="3218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imbus Sans" panose="00000500000000000000" pitchFamily="2" charset="0"/>
              </a:rPr>
              <a:t>Volume: </a:t>
            </a:r>
            <a:r>
              <a:rPr lang="en-US" b="1" dirty="0">
                <a:latin typeface="Nimbus Sans" panose="00000500000000000000" pitchFamily="2" charset="0"/>
              </a:rPr>
              <a:t>60 × 80 × 40 mm³</a:t>
            </a:r>
            <a:endParaRPr lang="en-US" dirty="0">
              <a:latin typeface="Nimbus Sans" panose="00000500000000000000" pitchFamily="2" charset="0"/>
            </a:endParaRPr>
          </a:p>
          <a:p>
            <a:r>
              <a:rPr lang="en-US" dirty="0">
                <a:latin typeface="Nimbus Sans" panose="00000500000000000000" pitchFamily="2" charset="0"/>
              </a:rPr>
              <a:t>Vessel radius: </a:t>
            </a:r>
            <a:r>
              <a:rPr lang="en-US" b="1" dirty="0">
                <a:latin typeface="Nimbus Sans" panose="00000500000000000000" pitchFamily="2" charset="0"/>
              </a:rPr>
              <a:t>70 – 400 µm</a:t>
            </a:r>
            <a:endParaRPr lang="en-US" dirty="0">
              <a:latin typeface="Nimbus Sans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3B63D5-7141-4A8B-9C96-A5B2F8F94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454" y="1957775"/>
            <a:ext cx="3009493" cy="22184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F1E82-8ED2-40AE-8FEE-C17696BE5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902" y="1968649"/>
            <a:ext cx="2946956" cy="21967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4E63EE-210E-4A91-BE58-48503511DD49}"/>
              </a:ext>
            </a:extLst>
          </p:cNvPr>
          <p:cNvSpPr/>
          <p:nvPr/>
        </p:nvSpPr>
        <p:spPr>
          <a:xfrm>
            <a:off x="6002967" y="1707039"/>
            <a:ext cx="26404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Nimbus Sans" panose="00000500000000000000" pitchFamily="2" charset="0"/>
              </a:rPr>
              <a:t>MB density map of the Liver network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74697B-AB26-4B88-B4EC-220309E4FD76}"/>
              </a:ext>
            </a:extLst>
          </p:cNvPr>
          <p:cNvSpPr/>
          <p:nvPr/>
        </p:nvSpPr>
        <p:spPr>
          <a:xfrm>
            <a:off x="9401209" y="1707039"/>
            <a:ext cx="21034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Nimbus Sans" panose="00000500000000000000" pitchFamily="2" charset="0"/>
              </a:rPr>
              <a:t>3D flows velocity map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D700D-4F81-42DB-A4FC-D9E86572522D}"/>
              </a:ext>
            </a:extLst>
          </p:cNvPr>
          <p:cNvSpPr/>
          <p:nvPr/>
        </p:nvSpPr>
        <p:spPr>
          <a:xfrm>
            <a:off x="130604" y="215430"/>
            <a:ext cx="2560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Results : In-vivo</a:t>
            </a:r>
          </a:p>
        </p:txBody>
      </p:sp>
    </p:spTree>
    <p:extLst>
      <p:ext uri="{BB962C8B-B14F-4D97-AF65-F5344CB8AC3E}">
        <p14:creationId xmlns:p14="http://schemas.microsoft.com/office/powerpoint/2010/main" val="2523464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4A4090-9F8D-4887-96CA-451C781A00CC}"/>
              </a:ext>
            </a:extLst>
          </p:cNvPr>
          <p:cNvSpPr/>
          <p:nvPr/>
        </p:nvSpPr>
        <p:spPr>
          <a:xfrm>
            <a:off x="1520858" y="1464133"/>
            <a:ext cx="8952322" cy="1538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Proposed a multi-lens array + 3D ULM to image whole-organ microvasculature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Validated in simulations, phantoms, ex vivo heart, in vivo kidney &amp; liver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Achieved:  125 µm spatial resolution  312 Hz temporal resolution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Cost of the system less than €200k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35ECB1-73C7-47A5-8226-62A879FF4413}"/>
              </a:ext>
            </a:extLst>
          </p:cNvPr>
          <p:cNvSpPr/>
          <p:nvPr/>
        </p:nvSpPr>
        <p:spPr>
          <a:xfrm>
            <a:off x="1520858" y="3760781"/>
            <a:ext cx="10671142" cy="1908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Spatial resolution, estimated at 75×75×75 </a:t>
            </a:r>
            <a:r>
              <a:rPr lang="en-US" sz="1600" dirty="0" err="1">
                <a:latin typeface="Nimbus Sans" panose="00000500000000000000" pitchFamily="2" charset="0"/>
              </a:rPr>
              <a:t>μm</a:t>
            </a:r>
            <a:r>
              <a:rPr lang="en-US" sz="1600" dirty="0">
                <a:latin typeface="Nimbus Sans" panose="00000500000000000000" pitchFamily="2" charset="0"/>
              </a:rPr>
              <a:t> not enough to visualize small capillaries (10 </a:t>
            </a:r>
            <a:r>
              <a:rPr lang="en-US" sz="1600" dirty="0" err="1">
                <a:latin typeface="Nimbus Sans" panose="00000500000000000000" pitchFamily="2" charset="0"/>
              </a:rPr>
              <a:t>μm</a:t>
            </a:r>
            <a:r>
              <a:rPr lang="en-US" sz="1600" dirty="0">
                <a:latin typeface="Nimbus Sans" panose="00000500000000000000" pitchFamily="2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 Improved by developing multi-lens arrays operating at higher frequency (2 to 3 MHz)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Detection based on correlation using gaussian modeled PSF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Low quality B-Mode due to grating lobes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Nimbus Sans" panose="00000500000000000000" pitchFamily="2" charset="0"/>
              </a:rPr>
              <a:t>The size of the array may cause patient discomfort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7EC460-B1B5-4602-81E7-7C9315161E01}"/>
              </a:ext>
            </a:extLst>
          </p:cNvPr>
          <p:cNvSpPr/>
          <p:nvPr/>
        </p:nvSpPr>
        <p:spPr>
          <a:xfrm>
            <a:off x="240700" y="854386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Conclusions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6EF2B-184B-4190-8B9C-B5CE05B585D5}"/>
              </a:ext>
            </a:extLst>
          </p:cNvPr>
          <p:cNvSpPr/>
          <p:nvPr/>
        </p:nvSpPr>
        <p:spPr>
          <a:xfrm>
            <a:off x="350585" y="3198167"/>
            <a:ext cx="1824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2049992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83E01-ECEB-4209-B7F6-5C29D80CA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09" y="4309123"/>
            <a:ext cx="4202921" cy="2183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801D68-5785-415D-A60E-1181ACD0B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917" y="1044140"/>
            <a:ext cx="3605838" cy="3009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DA08C-7701-46D5-A6B9-BE54B45EA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364" y="1026677"/>
            <a:ext cx="3605838" cy="3026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ACBFD-1E89-4F88-928C-AD6B0EA38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47" y="4126704"/>
            <a:ext cx="2897393" cy="2555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DF537-469F-41C0-BA9E-B1197361B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230" y="4189998"/>
            <a:ext cx="3390220" cy="24215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6B525B-67C6-4685-805E-F853EC3A622D}"/>
              </a:ext>
            </a:extLst>
          </p:cNvPr>
          <p:cNvSpPr/>
          <p:nvPr/>
        </p:nvSpPr>
        <p:spPr>
          <a:xfrm>
            <a:off x="260322" y="223673"/>
            <a:ext cx="3089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The media attention</a:t>
            </a:r>
          </a:p>
        </p:txBody>
      </p:sp>
    </p:spTree>
    <p:extLst>
      <p:ext uri="{BB962C8B-B14F-4D97-AF65-F5344CB8AC3E}">
        <p14:creationId xmlns:p14="http://schemas.microsoft.com/office/powerpoint/2010/main" val="355427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Limitations of existing modalities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30AA9-8DCB-4E13-AE81-3E8B1D80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64" y="1475027"/>
            <a:ext cx="1517142" cy="13671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913642-27B6-42B8-BBAA-96AF2F570FB1}"/>
              </a:ext>
            </a:extLst>
          </p:cNvPr>
          <p:cNvSpPr/>
          <p:nvPr/>
        </p:nvSpPr>
        <p:spPr>
          <a:xfrm>
            <a:off x="382589" y="1105696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CT angiography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8B8550-29F6-4A2C-AF1E-E1517C9C3038}"/>
              </a:ext>
            </a:extLst>
          </p:cNvPr>
          <p:cNvSpPr/>
          <p:nvPr/>
        </p:nvSpPr>
        <p:spPr>
          <a:xfrm>
            <a:off x="504558" y="1475027"/>
            <a:ext cx="35407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Clinical gold standard 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Whole organ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Detailed anatomical insights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Static nature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BE6A7-5C29-41B4-B99E-F27461DE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188" y="2350096"/>
            <a:ext cx="1418301" cy="1403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E2922A-1349-46FF-879F-7B254EC80291}"/>
              </a:ext>
            </a:extLst>
          </p:cNvPr>
          <p:cNvSpPr/>
          <p:nvPr/>
        </p:nvSpPr>
        <p:spPr>
          <a:xfrm>
            <a:off x="5937990" y="958242"/>
            <a:ext cx="15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4D Flow MRI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82742-7E95-4B47-8322-24B70852B57F}"/>
              </a:ext>
            </a:extLst>
          </p:cNvPr>
          <p:cNvSpPr/>
          <p:nvPr/>
        </p:nvSpPr>
        <p:spPr>
          <a:xfrm>
            <a:off x="6218577" y="1512711"/>
            <a:ext cx="579240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Whole-organ or whole-body visualization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Dynamic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Limited spatial resolution : tenths of a millimeter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Acquisition time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Expensive</a:t>
            </a:r>
          </a:p>
        </p:txBody>
      </p:sp>
    </p:spTree>
    <p:extLst>
      <p:ext uri="{BB962C8B-B14F-4D97-AF65-F5344CB8AC3E}">
        <p14:creationId xmlns:p14="http://schemas.microsoft.com/office/powerpoint/2010/main" val="233217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Limitations of existing modalities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30AA9-8DCB-4E13-AE81-3E8B1D80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64" y="1475027"/>
            <a:ext cx="1517142" cy="13671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913642-27B6-42B8-BBAA-96AF2F570FB1}"/>
              </a:ext>
            </a:extLst>
          </p:cNvPr>
          <p:cNvSpPr/>
          <p:nvPr/>
        </p:nvSpPr>
        <p:spPr>
          <a:xfrm>
            <a:off x="382589" y="1105696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CT angiography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8B8550-29F6-4A2C-AF1E-E1517C9C3038}"/>
              </a:ext>
            </a:extLst>
          </p:cNvPr>
          <p:cNvSpPr/>
          <p:nvPr/>
        </p:nvSpPr>
        <p:spPr>
          <a:xfrm>
            <a:off x="504558" y="1475027"/>
            <a:ext cx="35407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Clinical gold standard 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Whole organ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Detailed anatomical insights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Static nature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BE6A7-5C29-41B4-B99E-F27461DE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188" y="2350096"/>
            <a:ext cx="1418301" cy="1403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E2922A-1349-46FF-879F-7B254EC80291}"/>
              </a:ext>
            </a:extLst>
          </p:cNvPr>
          <p:cNvSpPr/>
          <p:nvPr/>
        </p:nvSpPr>
        <p:spPr>
          <a:xfrm>
            <a:off x="5937990" y="958242"/>
            <a:ext cx="15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4D Flow MRI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82742-7E95-4B47-8322-24B70852B57F}"/>
              </a:ext>
            </a:extLst>
          </p:cNvPr>
          <p:cNvSpPr/>
          <p:nvPr/>
        </p:nvSpPr>
        <p:spPr>
          <a:xfrm>
            <a:off x="6218577" y="1512711"/>
            <a:ext cx="579240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Whole-organ or whole-body visualization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Dynamic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Limited spatial resolution : tenths of a millimeter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Acquisition time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Expensive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877A34-1241-4ABD-BA71-C6EDAB7D89FE}"/>
              </a:ext>
            </a:extLst>
          </p:cNvPr>
          <p:cNvSpPr/>
          <p:nvPr/>
        </p:nvSpPr>
        <p:spPr>
          <a:xfrm>
            <a:off x="577172" y="44396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Doppler Ultrasound imaging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09E247-2399-4692-9AFD-FE4501F4F7F2}"/>
              </a:ext>
            </a:extLst>
          </p:cNvPr>
          <p:cNvSpPr/>
          <p:nvPr/>
        </p:nvSpPr>
        <p:spPr>
          <a:xfrm>
            <a:off x="849910" y="4831365"/>
            <a:ext cx="57924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Real time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Blood flow assessment</a:t>
            </a:r>
            <a:endParaRPr lang="en-US" sz="1600" dirty="0">
              <a:solidFill>
                <a:srgbClr val="C00000"/>
              </a:solidFill>
              <a:latin typeface="Nimbus Sans" panose="00000500000000000000" pitchFamily="2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No radiation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Low resolution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Mainly 2D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E5194-8373-42C8-B1AD-D55725B00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7"/>
          <a:stretch/>
        </p:blipFill>
        <p:spPr>
          <a:xfrm>
            <a:off x="4069668" y="4545661"/>
            <a:ext cx="2047059" cy="17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Limitations of existing modalities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30AA9-8DCB-4E13-AE81-3E8B1D80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64" y="1475027"/>
            <a:ext cx="1517142" cy="13671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913642-27B6-42B8-BBAA-96AF2F570FB1}"/>
              </a:ext>
            </a:extLst>
          </p:cNvPr>
          <p:cNvSpPr/>
          <p:nvPr/>
        </p:nvSpPr>
        <p:spPr>
          <a:xfrm>
            <a:off x="382589" y="1105696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CT angiography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8B8550-29F6-4A2C-AF1E-E1517C9C3038}"/>
              </a:ext>
            </a:extLst>
          </p:cNvPr>
          <p:cNvSpPr/>
          <p:nvPr/>
        </p:nvSpPr>
        <p:spPr>
          <a:xfrm>
            <a:off x="504558" y="1475027"/>
            <a:ext cx="35407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Clinical gold standard 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Whole organ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Detailed anatomical insights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Static nature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Radiation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BE6A7-5C29-41B4-B99E-F27461DE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188" y="2350096"/>
            <a:ext cx="1418301" cy="1403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E2922A-1349-46FF-879F-7B254EC80291}"/>
              </a:ext>
            </a:extLst>
          </p:cNvPr>
          <p:cNvSpPr/>
          <p:nvPr/>
        </p:nvSpPr>
        <p:spPr>
          <a:xfrm>
            <a:off x="5937990" y="958242"/>
            <a:ext cx="1553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4D Flow MRI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82742-7E95-4B47-8322-24B70852B57F}"/>
              </a:ext>
            </a:extLst>
          </p:cNvPr>
          <p:cNvSpPr/>
          <p:nvPr/>
        </p:nvSpPr>
        <p:spPr>
          <a:xfrm>
            <a:off x="6218577" y="1512711"/>
            <a:ext cx="579240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Whole-organ or whole-body visualization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Dynamic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Limited spatial resolution : tenths of a millimeter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Acquisition time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Expensive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877A34-1241-4ABD-BA71-C6EDAB7D89FE}"/>
              </a:ext>
            </a:extLst>
          </p:cNvPr>
          <p:cNvSpPr/>
          <p:nvPr/>
        </p:nvSpPr>
        <p:spPr>
          <a:xfrm>
            <a:off x="577172" y="4439699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Doppler Ultrasound imaging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09E247-2399-4692-9AFD-FE4501F4F7F2}"/>
              </a:ext>
            </a:extLst>
          </p:cNvPr>
          <p:cNvSpPr/>
          <p:nvPr/>
        </p:nvSpPr>
        <p:spPr>
          <a:xfrm>
            <a:off x="849910" y="4831365"/>
            <a:ext cx="57924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Real time</a:t>
            </a: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Blood flow assessment</a:t>
            </a:r>
            <a:endParaRPr lang="en-US" sz="1600" dirty="0">
              <a:solidFill>
                <a:srgbClr val="C00000"/>
              </a:solidFill>
              <a:latin typeface="Nimbus Sans" panose="00000500000000000000" pitchFamily="2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Nimbus Sans" panose="00000500000000000000" pitchFamily="2" charset="0"/>
              </a:rPr>
              <a:t>✅</a:t>
            </a:r>
            <a:r>
              <a:rPr lang="en-US" sz="1600" dirty="0">
                <a:solidFill>
                  <a:srgbClr val="00B050"/>
                </a:solidFill>
                <a:latin typeface="Nimbus Sans" panose="00000500000000000000" pitchFamily="2" charset="0"/>
              </a:rPr>
              <a:t> </a:t>
            </a:r>
            <a:r>
              <a:rPr lang="en-US" sz="1600" dirty="0">
                <a:latin typeface="Nimbus Sans" panose="00000500000000000000" pitchFamily="2" charset="0"/>
              </a:rPr>
              <a:t>No radiation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Low resolution</a:t>
            </a:r>
          </a:p>
          <a:p>
            <a:r>
              <a:rPr lang="en-US" sz="1600" dirty="0">
                <a:solidFill>
                  <a:srgbClr val="C00000"/>
                </a:solidFill>
                <a:latin typeface="Nimbus Sans" panose="00000500000000000000" pitchFamily="2" charset="0"/>
              </a:rPr>
              <a:t>❌ </a:t>
            </a:r>
            <a:r>
              <a:rPr lang="en-US" sz="1600" dirty="0">
                <a:latin typeface="Nimbus Sans" panose="00000500000000000000" pitchFamily="2" charset="0"/>
              </a:rPr>
              <a:t>Mainly 2D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E5194-8373-42C8-B1AD-D55725B00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7"/>
          <a:stretch/>
        </p:blipFill>
        <p:spPr>
          <a:xfrm>
            <a:off x="4069668" y="4545661"/>
            <a:ext cx="2047059" cy="174525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17768B7-7CB8-4758-8049-2FAD323BB3CF}"/>
              </a:ext>
            </a:extLst>
          </p:cNvPr>
          <p:cNvSpPr/>
          <p:nvPr/>
        </p:nvSpPr>
        <p:spPr>
          <a:xfrm>
            <a:off x="6782613" y="5194197"/>
            <a:ext cx="769195" cy="302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66F1B2-9D41-4EAD-8A46-9731373B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44" y="4439699"/>
            <a:ext cx="2838082" cy="1662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5C4881-2C40-4F8B-8B92-2E6BBA5CC907}"/>
              </a:ext>
            </a:extLst>
          </p:cNvPr>
          <p:cNvSpPr txBox="1"/>
          <p:nvPr/>
        </p:nvSpPr>
        <p:spPr>
          <a:xfrm>
            <a:off x="7551808" y="6212425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imbus Sans" panose="00000500000000000000" pitchFamily="2" charset="0"/>
              </a:rPr>
              <a:t>Ultrasound Localization Microscopy</a:t>
            </a:r>
          </a:p>
        </p:txBody>
      </p:sp>
    </p:spTree>
    <p:extLst>
      <p:ext uri="{BB962C8B-B14F-4D97-AF65-F5344CB8AC3E}">
        <p14:creationId xmlns:p14="http://schemas.microsoft.com/office/powerpoint/2010/main" val="943774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B4BD9B-D803-44B7-9567-794F7ADBC68C}"/>
              </a:ext>
            </a:extLst>
          </p:cNvPr>
          <p:cNvSpPr/>
          <p:nvPr/>
        </p:nvSpPr>
        <p:spPr>
          <a:xfrm>
            <a:off x="130604" y="215430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Some Basics before ULM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65DC0-5998-4EF2-A35C-AD9DFAB7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086" y="1122584"/>
            <a:ext cx="2953763" cy="2306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7356C9-6A46-4F4D-B953-8E35F9E09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91" b="73677"/>
          <a:stretch/>
        </p:blipFill>
        <p:spPr>
          <a:xfrm>
            <a:off x="2292767" y="1059792"/>
            <a:ext cx="1573646" cy="8516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EAB6BB-A823-4A65-8B07-4DF50D8542DF}"/>
              </a:ext>
            </a:extLst>
          </p:cNvPr>
          <p:cNvSpPr txBox="1"/>
          <p:nvPr/>
        </p:nvSpPr>
        <p:spPr>
          <a:xfrm>
            <a:off x="2979856" y="2409809"/>
            <a:ext cx="3770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E1E71A-8BE4-45CA-A8F8-F2396D7986FE}"/>
              </a:ext>
            </a:extLst>
          </p:cNvPr>
          <p:cNvSpPr txBox="1"/>
          <p:nvPr/>
        </p:nvSpPr>
        <p:spPr>
          <a:xfrm>
            <a:off x="9045889" y="1763478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Nimbus Sans" panose="00000500000000000000" pitchFamily="2" charset="0"/>
              </a:rPr>
              <a:t>Point Spread Function</a:t>
            </a:r>
          </a:p>
          <a:p>
            <a:r>
              <a:rPr lang="en-US" b="1" dirty="0">
                <a:solidFill>
                  <a:srgbClr val="00B0F0"/>
                </a:solidFill>
                <a:latin typeface="Nimbus Sans" panose="00000500000000000000" pitchFamily="2" charset="0"/>
              </a:rPr>
              <a:t>	(PSF)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47AE38-F44A-41FE-9E88-853081EA046A}"/>
              </a:ext>
            </a:extLst>
          </p:cNvPr>
          <p:cNvSpPr txBox="1"/>
          <p:nvPr/>
        </p:nvSpPr>
        <p:spPr>
          <a:xfrm>
            <a:off x="6453928" y="824137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Nimbus Sans" panose="00000500000000000000" pitchFamily="2" charset="0"/>
              </a:rPr>
              <a:t>B-Mode Image</a:t>
            </a:r>
          </a:p>
        </p:txBody>
      </p:sp>
    </p:spTree>
    <p:extLst>
      <p:ext uri="{BB962C8B-B14F-4D97-AF65-F5344CB8AC3E}">
        <p14:creationId xmlns:p14="http://schemas.microsoft.com/office/powerpoint/2010/main" val="199512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7356C9-6A46-4F4D-B953-8E35F9E09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91" b="73677"/>
          <a:stretch/>
        </p:blipFill>
        <p:spPr>
          <a:xfrm>
            <a:off x="2292767" y="1059792"/>
            <a:ext cx="1573646" cy="8516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EAB6BB-A823-4A65-8B07-4DF50D8542DF}"/>
              </a:ext>
            </a:extLst>
          </p:cNvPr>
          <p:cNvSpPr txBox="1"/>
          <p:nvPr/>
        </p:nvSpPr>
        <p:spPr>
          <a:xfrm>
            <a:off x="2948462" y="2409809"/>
            <a:ext cx="3770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8243C-3065-4784-B3AF-D7FFD6410626}"/>
              </a:ext>
            </a:extLst>
          </p:cNvPr>
          <p:cNvSpPr txBox="1"/>
          <p:nvPr/>
        </p:nvSpPr>
        <p:spPr>
          <a:xfrm>
            <a:off x="3048196" y="2409809"/>
            <a:ext cx="3770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E73670-E1B2-4240-B99B-B46D64C9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086" y="1100474"/>
            <a:ext cx="2953763" cy="23064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6317C7-4A72-4A11-BD2F-2686B4CCC6E8}"/>
              </a:ext>
            </a:extLst>
          </p:cNvPr>
          <p:cNvSpPr txBox="1"/>
          <p:nvPr/>
        </p:nvSpPr>
        <p:spPr>
          <a:xfrm>
            <a:off x="6453928" y="824137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Nimbus Sans" panose="00000500000000000000" pitchFamily="2" charset="0"/>
              </a:rPr>
              <a:t>B-Mode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85467-CD61-44E1-8C58-9C928F7D52F2}"/>
              </a:ext>
            </a:extLst>
          </p:cNvPr>
          <p:cNvSpPr txBox="1"/>
          <p:nvPr/>
        </p:nvSpPr>
        <p:spPr>
          <a:xfrm>
            <a:off x="9002720" y="197147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Nimbus Sans" panose="00000500000000000000" pitchFamily="2" charset="0"/>
              </a:rPr>
              <a:t>2 PSFs are separable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53476-9FB7-448E-B6A4-2EAA79CC7997}"/>
              </a:ext>
            </a:extLst>
          </p:cNvPr>
          <p:cNvSpPr/>
          <p:nvPr/>
        </p:nvSpPr>
        <p:spPr>
          <a:xfrm>
            <a:off x="130604" y="215430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Some Basics before ULM</a:t>
            </a:r>
          </a:p>
        </p:txBody>
      </p:sp>
    </p:spTree>
    <p:extLst>
      <p:ext uri="{BB962C8B-B14F-4D97-AF65-F5344CB8AC3E}">
        <p14:creationId xmlns:p14="http://schemas.microsoft.com/office/powerpoint/2010/main" val="347282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7356C9-6A46-4F4D-B953-8E35F9E09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91" b="73677"/>
          <a:stretch/>
        </p:blipFill>
        <p:spPr>
          <a:xfrm>
            <a:off x="2292767" y="1059792"/>
            <a:ext cx="1573646" cy="8516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EAB6BB-A823-4A65-8B07-4DF50D8542DF}"/>
              </a:ext>
            </a:extLst>
          </p:cNvPr>
          <p:cNvSpPr txBox="1"/>
          <p:nvPr/>
        </p:nvSpPr>
        <p:spPr>
          <a:xfrm>
            <a:off x="2960234" y="2409809"/>
            <a:ext cx="3770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8243C-3065-4784-B3AF-D7FFD6410626}"/>
              </a:ext>
            </a:extLst>
          </p:cNvPr>
          <p:cNvSpPr txBox="1"/>
          <p:nvPr/>
        </p:nvSpPr>
        <p:spPr>
          <a:xfrm>
            <a:off x="2989333" y="2409809"/>
            <a:ext cx="3770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latin typeface="Cambria Math" panose="02040503050406030204" pitchFamily="18" charset="0"/>
                <a:ea typeface="Cambria Math" panose="02040503050406030204" pitchFamily="18" charset="0"/>
              </a:rPr>
              <a:t>●</a:t>
            </a:r>
            <a:endParaRPr lang="en-US" sz="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317C7-4A72-4A11-BD2F-2686B4CCC6E8}"/>
              </a:ext>
            </a:extLst>
          </p:cNvPr>
          <p:cNvSpPr txBox="1"/>
          <p:nvPr/>
        </p:nvSpPr>
        <p:spPr>
          <a:xfrm>
            <a:off x="6453928" y="824137"/>
            <a:ext cx="158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Nimbus Sans" panose="00000500000000000000" pitchFamily="2" charset="0"/>
              </a:rPr>
              <a:t>B-Mode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85467-CD61-44E1-8C58-9C928F7D52F2}"/>
              </a:ext>
            </a:extLst>
          </p:cNvPr>
          <p:cNvSpPr txBox="1"/>
          <p:nvPr/>
        </p:nvSpPr>
        <p:spPr>
          <a:xfrm>
            <a:off x="8684839" y="1830193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Nimbus Sans" panose="00000500000000000000" pitchFamily="2" charset="0"/>
              </a:rPr>
              <a:t>2 PSFs are Undistinguishable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C61773-0738-4F56-B71D-9DBAE3519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086" y="1100474"/>
            <a:ext cx="2953764" cy="23064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2CC11D-2D32-456B-A1C4-C22AC6B4A568}"/>
              </a:ext>
            </a:extLst>
          </p:cNvPr>
          <p:cNvSpPr txBox="1"/>
          <p:nvPr/>
        </p:nvSpPr>
        <p:spPr>
          <a:xfrm>
            <a:off x="8684839" y="218014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Nimbus Sans" panose="00000500000000000000" pitchFamily="2" charset="0"/>
              </a:rPr>
              <a:t>Diffraction limit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DAFEE2-7D25-489E-8AF3-A8029091EB69}"/>
              </a:ext>
            </a:extLst>
          </p:cNvPr>
          <p:cNvSpPr/>
          <p:nvPr/>
        </p:nvSpPr>
        <p:spPr>
          <a:xfrm>
            <a:off x="130604" y="215430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Nimbus Sans" panose="00000500000000000000" pitchFamily="2" charset="0"/>
              </a:rPr>
              <a:t>Some Basics before ULM</a:t>
            </a:r>
          </a:p>
        </p:txBody>
      </p:sp>
    </p:spTree>
    <p:extLst>
      <p:ext uri="{BB962C8B-B14F-4D97-AF65-F5344CB8AC3E}">
        <p14:creationId xmlns:p14="http://schemas.microsoft.com/office/powerpoint/2010/main" val="3236988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9998</TotalTime>
  <Words>1968</Words>
  <Application>Microsoft Office PowerPoint</Application>
  <PresentationFormat>Grand écran</PresentationFormat>
  <Paragraphs>346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Courier New</vt:lpstr>
      <vt:lpstr>Nimbus Sans</vt:lpstr>
      <vt:lpstr>Wingdings</vt:lpstr>
      <vt:lpstr>Office Theme</vt:lpstr>
      <vt:lpstr>Multi-lens ultrasound arrays enable large scale three-dimensional micro-vascularization characterization over whole organs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Multi-lens ultrasound arrays enable large scale three-dimensional micro-vascularization characterization over whole organs</dc:title>
  <dc:creator>Mohamed Tamraoui</dc:creator>
  <cp:lastModifiedBy>François Varray</cp:lastModifiedBy>
  <cp:revision>61</cp:revision>
  <dcterms:created xsi:type="dcterms:W3CDTF">2025-11-21T11:14:13Z</dcterms:created>
  <dcterms:modified xsi:type="dcterms:W3CDTF">2025-11-28T16:26:02Z</dcterms:modified>
</cp:coreProperties>
</file>